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</p:sldIdLst>
  <p:sldSz cx="9144000" cy="6858000" type="screen4x3"/>
  <p:notesSz cx="67611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575"/>
    <a:srgbClr val="F7C7A7"/>
    <a:srgbClr val="615B5B"/>
    <a:srgbClr val="8AE693"/>
    <a:srgbClr val="AAC5FC"/>
    <a:srgbClr val="BBDCF1"/>
    <a:srgbClr val="B3F09A"/>
    <a:srgbClr val="9CEEC7"/>
    <a:srgbClr val="A0EAA9"/>
    <a:srgbClr val="F577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24" autoAdjust="0"/>
    <p:restoredTop sz="96412" autoAdjust="0"/>
  </p:normalViewPr>
  <p:slideViewPr>
    <p:cSldViewPr snapToGrid="0">
      <p:cViewPr>
        <p:scale>
          <a:sx n="100" d="100"/>
          <a:sy n="100" d="100"/>
        </p:scale>
        <p:origin x="2298" y="26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H:\&#1064;&#1050;&#1054;&#1058;&#1054;&#1042;&#1040;\&#1051;&#1048;&#1047;&#1048;&#1053;&#1043;\2020\&#1054;&#1082;&#1090;&#1103;&#1073;&#1088;&#1100;\&#1051;&#1080;&#1079;&#1080;&#1085;&#1075;%20&#1072;&#1074;&#1090;&#1086;&#1084;&#1086;&#1073;&#1080;&#1083;&#1077;&#1081;%20&#1080;%20&#1089;&#1087;&#1077;&#1094;&#1090;&#1077;&#1093;&#1085;&#1080;&#1082;&#1080;%202019,%202020%2001.1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'расчеты (2)'!$C$9</c:f>
              <c:strCache>
                <c:ptCount val="1"/>
                <c:pt idx="0">
                  <c:v>2019 (01-10)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'расчеты (2)'!$B$10:$B$19</c:f>
              <c:strCache>
                <c:ptCount val="10"/>
                <c:pt idx="0">
                  <c:v>VOLKSWAGEN</c:v>
                </c:pt>
                <c:pt idx="1">
                  <c:v>KIA</c:v>
                </c:pt>
                <c:pt idx="2">
                  <c:v>LADA</c:v>
                </c:pt>
                <c:pt idx="3">
                  <c:v>RENAULT</c:v>
                </c:pt>
                <c:pt idx="4">
                  <c:v>BMW</c:v>
                </c:pt>
                <c:pt idx="5">
                  <c:v>TOYOTA</c:v>
                </c:pt>
                <c:pt idx="6">
                  <c:v>HYUNDAI</c:v>
                </c:pt>
                <c:pt idx="7">
                  <c:v>SKODA</c:v>
                </c:pt>
                <c:pt idx="8">
                  <c:v>MERCEDES-BENZ</c:v>
                </c:pt>
                <c:pt idx="9">
                  <c:v>AUDI</c:v>
                </c:pt>
              </c:strCache>
            </c:strRef>
          </c:cat>
          <c:val>
            <c:numRef>
              <c:f>'расчеты (2)'!$C$10:$C$19</c:f>
              <c:numCache>
                <c:formatCode>0.0%</c:formatCode>
                <c:ptCount val="10"/>
                <c:pt idx="0">
                  <c:v>0.18867729248602774</c:v>
                </c:pt>
                <c:pt idx="1">
                  <c:v>0.14175119022976609</c:v>
                </c:pt>
                <c:pt idx="2">
                  <c:v>0.1015110743117367</c:v>
                </c:pt>
                <c:pt idx="3">
                  <c:v>6.5576485199751608E-2</c:v>
                </c:pt>
                <c:pt idx="4">
                  <c:v>5.8662802732353553E-2</c:v>
                </c:pt>
                <c:pt idx="5">
                  <c:v>6.971641482094805E-2</c:v>
                </c:pt>
                <c:pt idx="6">
                  <c:v>8.5758642103084246E-2</c:v>
                </c:pt>
                <c:pt idx="7">
                  <c:v>6.5679983440281517E-2</c:v>
                </c:pt>
                <c:pt idx="8">
                  <c:v>4.5477126888842888E-2</c:v>
                </c:pt>
                <c:pt idx="9">
                  <c:v>2.2479817843096668E-2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684-40A5-AB56-1DB39CC83947}"/>
            </c:ext>
          </c:extLst>
        </c:ser>
        <c:ser>
          <c:idx val="1"/>
          <c:order val="1"/>
          <c:tx>
            <c:strRef>
              <c:f>'расчеты (2)'!$D$9</c:f>
              <c:strCache>
                <c:ptCount val="1"/>
                <c:pt idx="0">
                  <c:v>2020 (01-10)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'расчеты (2)'!$B$10:$B$19</c:f>
              <c:strCache>
                <c:ptCount val="10"/>
                <c:pt idx="0">
                  <c:v>VOLKSWAGEN</c:v>
                </c:pt>
                <c:pt idx="1">
                  <c:v>KIA</c:v>
                </c:pt>
                <c:pt idx="2">
                  <c:v>LADA</c:v>
                </c:pt>
                <c:pt idx="3">
                  <c:v>RENAULT</c:v>
                </c:pt>
                <c:pt idx="4">
                  <c:v>BMW</c:v>
                </c:pt>
                <c:pt idx="5">
                  <c:v>TOYOTA</c:v>
                </c:pt>
                <c:pt idx="6">
                  <c:v>HYUNDAI</c:v>
                </c:pt>
                <c:pt idx="7">
                  <c:v>SKODA</c:v>
                </c:pt>
                <c:pt idx="8">
                  <c:v>MERCEDES-BENZ</c:v>
                </c:pt>
                <c:pt idx="9">
                  <c:v>AUDI</c:v>
                </c:pt>
              </c:strCache>
            </c:strRef>
          </c:cat>
          <c:val>
            <c:numRef>
              <c:f>'расчеты (2)'!$D$10:$D$19</c:f>
              <c:numCache>
                <c:formatCode>0.0%</c:formatCode>
                <c:ptCount val="10"/>
                <c:pt idx="0">
                  <c:v>0.14645459209851205</c:v>
                </c:pt>
                <c:pt idx="1">
                  <c:v>0.12082093381221139</c:v>
                </c:pt>
                <c:pt idx="2">
                  <c:v>0.10943047716777834</c:v>
                </c:pt>
                <c:pt idx="3">
                  <c:v>9.6747049769112359E-2</c:v>
                </c:pt>
                <c:pt idx="4">
                  <c:v>8.8886608517188298E-2</c:v>
                </c:pt>
                <c:pt idx="5">
                  <c:v>8.3283735248845567E-2</c:v>
                </c:pt>
                <c:pt idx="6">
                  <c:v>6.1631605951770141E-2</c:v>
                </c:pt>
                <c:pt idx="7">
                  <c:v>5.9230374551051825E-2</c:v>
                </c:pt>
                <c:pt idx="8">
                  <c:v>5.1554643406875322E-2</c:v>
                </c:pt>
                <c:pt idx="9">
                  <c:v>2.6803488968701897E-2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684-40A5-AB56-1DB39CC839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0"/>
        <c:axId val="871790808"/>
        <c:axId val="981635808"/>
      </c:barChart>
      <c:catAx>
        <c:axId val="871790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981635808"/>
        <c:crosses val="autoZero"/>
        <c:auto val="1"/>
        <c:lblAlgn val="ctr"/>
        <c:lblOffset val="100"/>
        <c:noMultiLvlLbl val="0"/>
      </c:catAx>
      <c:valAx>
        <c:axId val="981635808"/>
        <c:scaling>
          <c:orientation val="minMax"/>
          <c:max val="0.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871790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9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199" y="258762"/>
            <a:ext cx="7704667" cy="443971"/>
          </a:xfrm>
          <a:prstGeom prst="rect">
            <a:avLst/>
          </a:prstGeom>
        </p:spPr>
        <p:txBody>
          <a:bodyPr anchor="b">
            <a:normAutofit/>
          </a:bodyPr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199" y="824971"/>
            <a:ext cx="7704667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98641" y="6587067"/>
            <a:ext cx="387350" cy="1344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1219199" y="1273704"/>
            <a:ext cx="7702549" cy="4974696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56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4307" y="6592358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4762104"/>
            <a:ext cx="7694083" cy="148629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38200"/>
            <a:ext cx="2437208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38200"/>
            <a:ext cx="243242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38200"/>
            <a:ext cx="243941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580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92439"/>
            <a:ext cx="2437208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92439"/>
            <a:ext cx="243242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92439"/>
            <a:ext cx="243941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754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9"/>
          </p:nvPr>
        </p:nvSpPr>
        <p:spPr>
          <a:xfrm>
            <a:off x="3857113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0"/>
          </p:nvPr>
        </p:nvSpPr>
        <p:spPr>
          <a:xfrm>
            <a:off x="6481760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21"/>
          </p:nvPr>
        </p:nvSpPr>
        <p:spPr>
          <a:xfrm>
            <a:off x="1227666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557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Контакты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Сайты: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Телефон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Факс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37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en-US" dirty="0"/>
              <a:t>Contacts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Site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:      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Phone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Fax: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935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7665" y="838200"/>
            <a:ext cx="7694083" cy="54102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7957" y="6596592"/>
            <a:ext cx="372535" cy="1090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3353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7666" y="821267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326467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850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72571" y="821268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227666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028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7665" y="3928533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2333" y="3928533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7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7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831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6"/>
            <a:ext cx="377613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6"/>
            <a:ext cx="379941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10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221133" y="6594475"/>
            <a:ext cx="366446" cy="1174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1219199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26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2445675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20"/>
          </p:nvPr>
        </p:nvSpPr>
        <p:spPr>
          <a:xfrm>
            <a:off x="3165827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21"/>
          </p:nvPr>
        </p:nvSpPr>
        <p:spPr>
          <a:xfrm>
            <a:off x="5112455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2"/>
          </p:nvPr>
        </p:nvSpPr>
        <p:spPr>
          <a:xfrm>
            <a:off x="7059082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212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833172"/>
            <a:ext cx="7694083" cy="150512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2529947"/>
            <a:ext cx="2437208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2529947"/>
            <a:ext cx="243242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2529947"/>
            <a:ext cx="243941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573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1354845"/>
            <a:ext cx="7694083" cy="248055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4004733"/>
            <a:ext cx="2437208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4004733"/>
            <a:ext cx="243242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4004733"/>
            <a:ext cx="243941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7702549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760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22419" y="205058"/>
            <a:ext cx="7719173" cy="429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2418" y="815341"/>
            <a:ext cx="7719173" cy="5541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Прямоугольник 14"/>
          <p:cNvSpPr/>
          <p:nvPr userDrawn="1"/>
        </p:nvSpPr>
        <p:spPr>
          <a:xfrm>
            <a:off x="8682037" y="6636005"/>
            <a:ext cx="259553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195869" y="6636005"/>
            <a:ext cx="6824056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 userDrawn="1"/>
        </p:nvSpPr>
        <p:spPr>
          <a:xfrm>
            <a:off x="6961625" y="6542073"/>
            <a:ext cx="179568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solidFill>
                  <a:srgbClr val="2C3E50"/>
                </a:solidFill>
              </a:rPr>
              <a:t>Russian Automotive</a:t>
            </a:r>
            <a:r>
              <a:rPr lang="en-US" sz="700" b="1" baseline="0" dirty="0">
                <a:solidFill>
                  <a:srgbClr val="2C3E50"/>
                </a:solidFill>
              </a:rPr>
              <a:t> Market Research</a:t>
            </a:r>
            <a:endParaRPr lang="ru-RU" sz="700" b="1" dirty="0">
              <a:solidFill>
                <a:srgbClr val="2C3E50"/>
              </a:solidFill>
            </a:endParaRPr>
          </a:p>
        </p:txBody>
      </p:sp>
      <p:sp>
        <p:nvSpPr>
          <p:cNvPr id="19" name="Прямоугольник 18"/>
          <p:cNvSpPr/>
          <p:nvPr userDrawn="1"/>
        </p:nvSpPr>
        <p:spPr>
          <a:xfrm>
            <a:off x="1238096" y="587616"/>
            <a:ext cx="7719173" cy="18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377" y="200020"/>
            <a:ext cx="925031" cy="615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178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8" r:id="rId3"/>
    <p:sldLayoutId id="2147483675" r:id="rId4"/>
    <p:sldLayoutId id="2147483664" r:id="rId5"/>
    <p:sldLayoutId id="2147483680" r:id="rId6"/>
    <p:sldLayoutId id="2147483672" r:id="rId7"/>
    <p:sldLayoutId id="2147483663" r:id="rId8"/>
    <p:sldLayoutId id="2147483678" r:id="rId9"/>
    <p:sldLayoutId id="2147483676" r:id="rId10"/>
    <p:sldLayoutId id="2147483673" r:id="rId11"/>
    <p:sldLayoutId id="2147483674" r:id="rId12"/>
    <p:sldLayoutId id="2147483677" r:id="rId13"/>
    <p:sldLayoutId id="2147483679" r:id="rId14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1800" kern="1200">
          <a:solidFill>
            <a:srgbClr val="2C3E5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s://zen.yandex.ru/id/5ed4f86d0929ca3c20246790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2"/>
          <p:cNvSpPr txBox="1">
            <a:spLocks/>
          </p:cNvSpPr>
          <p:nvPr/>
        </p:nvSpPr>
        <p:spPr>
          <a:xfrm>
            <a:off x="1348483" y="0"/>
            <a:ext cx="7486908" cy="58461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rgbClr val="2C3E5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/>
              <a:t>Спрос на лизинг легковых автомобилей растет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149931" y="666180"/>
            <a:ext cx="7854119" cy="16773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100" dirty="0"/>
              <a:t>По итогам десяти месяцев 2020 года* в финансовый лизинг передано 101,3 тыс. легковых автомобилей, что на 5,0% больше результата десяти месяцев 2019 года.*</a:t>
            </a:r>
          </a:p>
          <a:p>
            <a:pPr algn="just">
              <a:spcAft>
                <a:spcPts val="600"/>
              </a:spcAft>
            </a:pPr>
            <a:r>
              <a:rPr lang="ru-RU" sz="1100" dirty="0"/>
              <a:t>В январе-октябре 2020 года почти 15% выданных в лизинг легковых автомобилей пришлось на марку VOLKSWAGEN. В аналогичном периоде 2019 года на эту марку приходилось 19% автомобилей. Также в лидирующую тройку вошли KIA (12%) и LADA (11%).</a:t>
            </a:r>
          </a:p>
          <a:p>
            <a:pPr algn="just">
              <a:spcAft>
                <a:spcPts val="600"/>
              </a:spcAft>
            </a:pPr>
            <a:r>
              <a:rPr lang="ru-RU" sz="1100" dirty="0"/>
              <a:t>Отметим, что в ТОР-10 вошли три премиальные марки - BMW, MERCEDES-BENZ и AUDI – доли которых в финансовом лизинге выросли по отношению к прошлому году.</a:t>
            </a:r>
          </a:p>
          <a:p>
            <a:pPr algn="just">
              <a:spcAft>
                <a:spcPts val="600"/>
              </a:spcAft>
            </a:pPr>
            <a:r>
              <a:rPr lang="ru-RU" sz="1100" b="0" i="0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Больше интересной информации на нашем канале в </a:t>
            </a:r>
            <a:r>
              <a:rPr lang="ru-RU" sz="1100" b="0" i="0" u="sng" dirty="0" err="1">
                <a:solidFill>
                  <a:srgbClr val="212121"/>
                </a:solidFill>
                <a:effectLst/>
                <a:latin typeface="Arial" panose="020B0604020202020204" pitchFamily="34" charset="0"/>
                <a:hlinkClick r:id="rId2"/>
              </a:rPr>
              <a:t>Яндекс.Дзен</a:t>
            </a:r>
            <a:endParaRPr lang="ru-RU" sz="1100" dirty="0"/>
          </a:p>
        </p:txBody>
      </p:sp>
      <p:sp>
        <p:nvSpPr>
          <p:cNvPr id="4" name="TextBox 3"/>
          <p:cNvSpPr txBox="1"/>
          <p:nvPr/>
        </p:nvSpPr>
        <p:spPr>
          <a:xfrm>
            <a:off x="2249019" y="2366908"/>
            <a:ext cx="55634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ru-RU" sz="1000" b="1" dirty="0"/>
              <a:t>ТОР-10 брендов легковых автомобилей в действующих лизинговых договорах</a:t>
            </a:r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222A9732-5382-47F5-B0A4-B96F08834AC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29674599"/>
              </p:ext>
            </p:extLst>
          </p:nvPr>
        </p:nvGraphicFramePr>
        <p:xfrm>
          <a:off x="1463040" y="2626964"/>
          <a:ext cx="6766560" cy="34812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Объект 2">
            <a:extLst>
              <a:ext uri="{FF2B5EF4-FFF2-40B4-BE49-F238E27FC236}">
                <a16:creationId xmlns:a16="http://schemas.microsoft.com/office/drawing/2014/main" id="{D6609ADB-1842-4331-933E-C41FCB73457C}"/>
              </a:ext>
            </a:extLst>
          </p:cNvPr>
          <p:cNvSpPr txBox="1">
            <a:spLocks/>
          </p:cNvSpPr>
          <p:nvPr/>
        </p:nvSpPr>
        <p:spPr>
          <a:xfrm>
            <a:off x="5882408" y="2855221"/>
            <a:ext cx="2019935" cy="400050"/>
          </a:xfrm>
          <a:prstGeom prst="rect">
            <a:avLst/>
          </a:prstGeom>
          <a:solidFill>
            <a:srgbClr val="FFFBFB"/>
          </a:solidFill>
          <a:ln>
            <a:solidFill>
              <a:srgbClr val="ED5811"/>
            </a:solidFill>
          </a:ln>
        </p:spPr>
        <p:txBody>
          <a:bodyPr vert="horz" wrap="square" lIns="91440" tIns="45720" rIns="91440" bIns="45720" rtlCol="0">
            <a:noAutofit/>
          </a:bodyPr>
          <a:lstStyle/>
          <a:p>
            <a:r>
              <a:rPr lang="ru-RU" sz="10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</a:rPr>
              <a:t>2020: </a:t>
            </a:r>
            <a:r>
              <a:rPr lang="ru-RU" sz="1000" b="1" kern="12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</a:rPr>
              <a:t>101,3</a:t>
            </a:r>
            <a:r>
              <a:rPr lang="ru-RU" sz="1000" kern="12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</a:rPr>
              <a:t> </a:t>
            </a:r>
            <a:r>
              <a:rPr lang="ru-RU" sz="1000" kern="1200" dirty="0">
                <a:effectLst/>
                <a:latin typeface="Arial" panose="020B0604020202020204" pitchFamily="34" charset="0"/>
                <a:ea typeface="Verdana" panose="020B0604030504040204" pitchFamily="34" charset="0"/>
              </a:rPr>
              <a:t>тыс. автомобилей </a:t>
            </a:r>
            <a:endParaRPr lang="ru-RU" sz="12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r>
              <a:rPr lang="ru-RU" sz="10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</a:rPr>
              <a:t>2020/2019: </a:t>
            </a:r>
            <a:r>
              <a:rPr lang="ru-RU" sz="1000" b="1" kern="12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</a:rPr>
              <a:t>+5,0%</a:t>
            </a:r>
            <a:endParaRPr lang="ru-RU" sz="12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</p:txBody>
      </p:sp>
      <p:cxnSp>
        <p:nvCxnSpPr>
          <p:cNvPr id="3" name="Прямая соединительная линия 2">
            <a:extLst>
              <a:ext uri="{FF2B5EF4-FFF2-40B4-BE49-F238E27FC236}">
                <a16:creationId xmlns:a16="http://schemas.microsoft.com/office/drawing/2014/main" id="{F42872E2-516D-40B2-A0FD-5F963FFDCBC6}"/>
              </a:ext>
            </a:extLst>
          </p:cNvPr>
          <p:cNvCxnSpPr/>
          <p:nvPr/>
        </p:nvCxnSpPr>
        <p:spPr>
          <a:xfrm>
            <a:off x="1425483" y="6001624"/>
            <a:ext cx="109633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15F7C372-8400-4223-9ADC-61DD1D8BE188}"/>
              </a:ext>
            </a:extLst>
          </p:cNvPr>
          <p:cNvSpPr txBox="1"/>
          <p:nvPr/>
        </p:nvSpPr>
        <p:spPr>
          <a:xfrm>
            <a:off x="1333537" y="6001624"/>
            <a:ext cx="7486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i="1" dirty="0">
                <a:latin typeface="Arial" panose="020B0604020202020204" pitchFamily="34" charset="0"/>
                <a:cs typeface="Arial" panose="020B0604020202020204" pitchFamily="34" charset="0"/>
              </a:rPr>
              <a:t>* Здесь и далее договоры финансового лизинга, заключенные в январе-октябре 2020 г., действующие на 01.11.2020 г.</a:t>
            </a:r>
          </a:p>
          <a:p>
            <a:r>
              <a:rPr lang="ru-RU" sz="900" i="1" dirty="0">
                <a:solidFill>
                  <a:srgbClr val="21212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** </a:t>
            </a:r>
            <a:r>
              <a:rPr lang="ru-RU" sz="900" i="1" dirty="0">
                <a:solidFill>
                  <a:srgbClr val="21212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Здесь и далее договоры финансового лизинга, заключенные в январе-октябре 2019 г., действовавшие на 01.11.2019 г.</a:t>
            </a:r>
            <a:endParaRPr lang="ru-RU" sz="9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EF18B1A-64AD-48FF-944B-A40EB08D57A1}"/>
              </a:ext>
            </a:extLst>
          </p:cNvPr>
          <p:cNvSpPr txBox="1"/>
          <p:nvPr/>
        </p:nvSpPr>
        <p:spPr>
          <a:xfrm>
            <a:off x="3575784" y="6382007"/>
            <a:ext cx="457200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180340" algn="r">
              <a:spcBef>
                <a:spcPts val="600"/>
              </a:spcBef>
              <a:spcAft>
                <a:spcPts val="600"/>
              </a:spcAft>
            </a:pPr>
            <a:r>
              <a:rPr lang="ru-RU" sz="9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Источник</a:t>
            </a:r>
            <a:r>
              <a:rPr lang="en-US" sz="9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ru-RU" sz="9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Федресурс</a:t>
            </a:r>
            <a:r>
              <a:rPr lang="en-US" sz="9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Russian Automotive Market Research</a:t>
            </a:r>
            <a:endParaRPr lang="ru-RU" sz="1000" dirty="0">
              <a:effectLst/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24118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бразец заголов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2442</TotalTime>
  <Words>181</Words>
  <Application>Microsoft Office PowerPoint</Application>
  <PresentationFormat>Экран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Евсегнеев Сергей Михайлович</dc:creator>
  <cp:lastModifiedBy>Болушева Ольга Александровна</cp:lastModifiedBy>
  <cp:revision>244</cp:revision>
  <cp:lastPrinted>2019-01-23T10:02:49Z</cp:lastPrinted>
  <dcterms:created xsi:type="dcterms:W3CDTF">2017-01-10T10:06:35Z</dcterms:created>
  <dcterms:modified xsi:type="dcterms:W3CDTF">2020-12-02T08:35:09Z</dcterms:modified>
</cp:coreProperties>
</file>