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7C7A7"/>
    <a:srgbClr val="615B5B"/>
    <a:srgbClr val="8AE693"/>
    <a:srgbClr val="AAC5FC"/>
    <a:srgbClr val="BBDCF1"/>
    <a:srgbClr val="B3F09A"/>
    <a:srgbClr val="9CEEC7"/>
    <a:srgbClr val="A0EAA9"/>
    <a:srgbClr val="F57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hyperlink" Target="https://www.napinfo.ru/infographics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s://www.napinfo.ru/baza-lizingovykh-dogovorov-na-oborudovaniy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zen.yandex.ru/id/5ed4f86d0929ca3c20246790" TargetMode="External"/><Relationship Id="rId5" Type="http://schemas.openxmlformats.org/officeDocument/2006/relationships/hyperlink" Target="https://www.napinfo.ru/news" TargetMode="External"/><Relationship Id="rId4" Type="http://schemas.openxmlformats.org/officeDocument/2006/relationships/hyperlink" Target="https://www.napinfo.ru/press-releas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За первый месяц 2021 г. в лизинг оформлено 5,6 тыс. ед. оборудования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75587" y="669622"/>
            <a:ext cx="767079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По данным Russian </a:t>
            </a:r>
            <a:r>
              <a:rPr lang="ru-RU" sz="11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Automotive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1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Market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1100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Research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, в январе 2021 г. заключено 532 договора </a:t>
            </a:r>
            <a:r>
              <a:rPr lang="ru-RU" sz="1100" b="0" i="0" u="sng">
                <a:solidFill>
                  <a:srgbClr val="212121"/>
                </a:solidFill>
                <a:effectLst/>
                <a:latin typeface="Arial" panose="020B0604020202020204" pitchFamily="34" charset="0"/>
                <a:hlinkClick r:id="rId2"/>
              </a:rPr>
              <a:t>финансового лизинга</a:t>
            </a:r>
            <a:r>
              <a:rPr lang="ru-RU" sz="1100" b="0" i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* </a:t>
            </a: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на оборудование.</a:t>
            </a:r>
          </a:p>
          <a:p>
            <a:pPr algn="just" fontAlgn="t">
              <a:spcAft>
                <a:spcPts val="600"/>
              </a:spcAft>
            </a:pP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В рассматриваемом периоде в финансовый лизинг приобретено 5,6 тыс. ед. оборудования.</a:t>
            </a:r>
          </a:p>
          <a:p>
            <a:pPr algn="just" fontAlgn="t">
              <a:spcAft>
                <a:spcPts val="600"/>
              </a:spcAft>
            </a:pP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Наибольшим спросом в финансовом лизинге пользуется оборудование для добычи и переработки нефти и газа. В январе текущего года в лизинг оформлено 2,42 тыс. ед. данного оборудования.</a:t>
            </a:r>
          </a:p>
          <a:p>
            <a:pPr algn="just" fontAlgn="t">
              <a:spcAft>
                <a:spcPts val="600"/>
              </a:spcAft>
            </a:pPr>
            <a:r>
              <a:rPr lang="ru-RU" sz="1100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Также большим спросом в рассматриваемом периоде пользовалось энергетическое оборудование (1,55 тыс. ед.) и насосное оборудование (0,42 тыс. ед.).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4872" y="2350644"/>
            <a:ext cx="65162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/>
              <a:t>ТОР-10 видов оборудования</a:t>
            </a:r>
            <a:r>
              <a:rPr lang="ru-RU" sz="1000" b="1"/>
              <a:t>, переданного </a:t>
            </a:r>
            <a:r>
              <a:rPr lang="ru-RU" sz="1000" b="1" dirty="0"/>
              <a:t>в лизинг в январе 2021 г., ед.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D72323-CBA5-41B9-B1F7-3E4B13721C81}"/>
              </a:ext>
            </a:extLst>
          </p:cNvPr>
          <p:cNvSpPr txBox="1"/>
          <p:nvPr/>
        </p:nvSpPr>
        <p:spPr>
          <a:xfrm>
            <a:off x="4066152" y="5548554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ru-RU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9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Федресурс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Russian Automotive Market Research</a:t>
            </a:r>
            <a:endParaRPr lang="ru-RU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4914075A-950E-422D-852B-0B83060ED23F}"/>
              </a:ext>
            </a:extLst>
          </p:cNvPr>
          <p:cNvCxnSpPr/>
          <p:nvPr/>
        </p:nvCxnSpPr>
        <p:spPr>
          <a:xfrm>
            <a:off x="1123373" y="5832297"/>
            <a:ext cx="12391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43746AE-4C16-471B-9C38-CA4A087CEBAF}"/>
              </a:ext>
            </a:extLst>
          </p:cNvPr>
          <p:cNvSpPr txBox="1"/>
          <p:nvPr/>
        </p:nvSpPr>
        <p:spPr>
          <a:xfrm>
            <a:off x="938600" y="5832961"/>
            <a:ext cx="745171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>
              <a:spcBef>
                <a:spcPts val="600"/>
              </a:spcBef>
              <a:spcAft>
                <a:spcPts val="600"/>
              </a:spcAft>
            </a:pPr>
            <a:r>
              <a:rPr lang="ru-RU" sz="900" b="0" i="1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* Здесь и далее договоры финансового лизинга, заключенные в январе 2021 г., действующие на 01.02.2021 г.</a:t>
            </a:r>
            <a:endParaRPr lang="ru-RU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EF4B9D8A-03AB-483D-A3E7-D21FA2203086}"/>
              </a:ext>
            </a:extLst>
          </p:cNvPr>
          <p:cNvSpPr txBox="1"/>
          <p:nvPr/>
        </p:nvSpPr>
        <p:spPr>
          <a:xfrm>
            <a:off x="1003794" y="6149537"/>
            <a:ext cx="7486908" cy="4581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500"/>
              </a:lnSpc>
            </a:pPr>
            <a:r>
              <a:rPr lang="ru-RU" sz="9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Еще больше актуальной информации для Ваших отчетов и презентаций</a:t>
            </a:r>
          </a:p>
          <a:p>
            <a:pPr algn="ctr">
              <a:lnSpc>
                <a:spcPts val="1500"/>
              </a:lnSpc>
            </a:pPr>
            <a:r>
              <a:rPr lang="ru-RU" sz="9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в свободном доступе  - в разделах </a:t>
            </a:r>
            <a:r>
              <a:rPr lang="ru-RU" sz="9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Инфографика</a:t>
            </a:r>
            <a:r>
              <a:rPr lang="ru-RU" sz="9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ru-RU" sz="900" b="0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Пресс-релизы</a:t>
            </a:r>
            <a:r>
              <a:rPr lang="ru-RU" sz="900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ru-RU" sz="9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Новости</a:t>
            </a:r>
            <a:r>
              <a:rPr lang="ru-RU" sz="9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и на </a:t>
            </a:r>
            <a:r>
              <a:rPr lang="ru-RU" sz="900" b="0" i="0" u="sng" dirty="0" err="1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Яндекс.Дзен</a:t>
            </a:r>
            <a:endParaRPr lang="ru-RU" sz="900" b="0" i="0" dirty="0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ED96FAB-21E5-467D-A840-408C3390D98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28762" y="2638425"/>
            <a:ext cx="6791325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2524</TotalTime>
  <Words>170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256</cp:revision>
  <cp:lastPrinted>2020-10-08T09:57:04Z</cp:lastPrinted>
  <dcterms:created xsi:type="dcterms:W3CDTF">2017-01-10T10:06:35Z</dcterms:created>
  <dcterms:modified xsi:type="dcterms:W3CDTF">2021-03-16T08:19:57Z</dcterms:modified>
</cp:coreProperties>
</file>