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9" r:id="rId2"/>
  </p:sldIdLst>
  <p:sldSz cx="9144000" cy="6858000" type="screen4x3"/>
  <p:notesSz cx="6761163" cy="99425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575"/>
    <a:srgbClr val="F7C7A7"/>
    <a:srgbClr val="615B5B"/>
    <a:srgbClr val="8AE693"/>
    <a:srgbClr val="AAC5FC"/>
    <a:srgbClr val="BBDCF1"/>
    <a:srgbClr val="B3F09A"/>
    <a:srgbClr val="9CEEC7"/>
    <a:srgbClr val="A0EAA9"/>
    <a:srgbClr val="F5774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524" autoAdjust="0"/>
    <p:restoredTop sz="96412" autoAdjust="0"/>
  </p:normalViewPr>
  <p:slideViewPr>
    <p:cSldViewPr snapToGrid="0">
      <p:cViewPr>
        <p:scale>
          <a:sx n="100" d="100"/>
          <a:sy n="100" d="100"/>
        </p:scale>
        <p:origin x="2298" y="25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9199" y="258762"/>
            <a:ext cx="7704667" cy="443971"/>
          </a:xfrm>
          <a:prstGeom prst="rect">
            <a:avLst/>
          </a:prstGeom>
        </p:spPr>
        <p:txBody>
          <a:bodyPr anchor="b">
            <a:normAutofit/>
          </a:bodyPr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199" y="824971"/>
            <a:ext cx="7704667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198641" y="6587067"/>
            <a:ext cx="387350" cy="134409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5" name="Content Placeholder 2"/>
          <p:cNvSpPr>
            <a:spLocks noGrp="1"/>
          </p:cNvSpPr>
          <p:nvPr>
            <p:ph idx="13"/>
          </p:nvPr>
        </p:nvSpPr>
        <p:spPr>
          <a:xfrm>
            <a:off x="1219199" y="1273704"/>
            <a:ext cx="7702549" cy="4974696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400">
                <a:solidFill>
                  <a:schemeClr val="tx1"/>
                </a:solidFill>
              </a:defRPr>
            </a:lvl3pPr>
            <a:lvl4pPr>
              <a:defRPr sz="1200">
                <a:solidFill>
                  <a:schemeClr val="tx1"/>
                </a:solidFill>
              </a:defRPr>
            </a:lvl4pPr>
            <a:lvl5pPr>
              <a:defRPr sz="1000">
                <a:solidFill>
                  <a:schemeClr val="tx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7560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4307" y="6592358"/>
            <a:ext cx="3688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227665" y="4762104"/>
            <a:ext cx="7694083" cy="1486295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227665" y="838200"/>
            <a:ext cx="2437208" cy="3738827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3857113" y="838200"/>
            <a:ext cx="2432426" cy="3738827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6"/>
          </p:nvPr>
        </p:nvSpPr>
        <p:spPr>
          <a:xfrm>
            <a:off x="6482332" y="838200"/>
            <a:ext cx="2439416" cy="3738827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35808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2"/>
          <p:cNvSpPr>
            <a:spLocks noGrp="1"/>
          </p:cNvSpPr>
          <p:nvPr>
            <p:ph idx="18"/>
          </p:nvPr>
        </p:nvSpPr>
        <p:spPr>
          <a:xfrm>
            <a:off x="6481760" y="4783666"/>
            <a:ext cx="2437208" cy="146473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1241" y="6595534"/>
            <a:ext cx="351893" cy="118534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227665" y="892439"/>
            <a:ext cx="2437208" cy="3684588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3857113" y="892439"/>
            <a:ext cx="2432426" cy="3684588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6"/>
          </p:nvPr>
        </p:nvSpPr>
        <p:spPr>
          <a:xfrm>
            <a:off x="6482332" y="892439"/>
            <a:ext cx="2439416" cy="3684588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idx="17"/>
          </p:nvPr>
        </p:nvSpPr>
        <p:spPr>
          <a:xfrm>
            <a:off x="3857113" y="4783666"/>
            <a:ext cx="2437208" cy="146473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1227666" y="4783666"/>
            <a:ext cx="2437208" cy="146473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7542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1241" y="6595534"/>
            <a:ext cx="351893" cy="118534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idx="17"/>
          </p:nvPr>
        </p:nvSpPr>
        <p:spPr>
          <a:xfrm>
            <a:off x="3857113" y="3598331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4" name="Content Placeholder 2"/>
          <p:cNvSpPr>
            <a:spLocks noGrp="1"/>
          </p:cNvSpPr>
          <p:nvPr>
            <p:ph idx="18"/>
          </p:nvPr>
        </p:nvSpPr>
        <p:spPr>
          <a:xfrm>
            <a:off x="6481760" y="3598331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1227666" y="3598331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9"/>
          </p:nvPr>
        </p:nvSpPr>
        <p:spPr>
          <a:xfrm>
            <a:off x="3857113" y="821263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7" name="Content Placeholder 2"/>
          <p:cNvSpPr>
            <a:spLocks noGrp="1"/>
          </p:cNvSpPr>
          <p:nvPr>
            <p:ph idx="20"/>
          </p:nvPr>
        </p:nvSpPr>
        <p:spPr>
          <a:xfrm>
            <a:off x="6481760" y="821263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8" name="Content Placeholder 2"/>
          <p:cNvSpPr>
            <a:spLocks noGrp="1"/>
          </p:cNvSpPr>
          <p:nvPr>
            <p:ph idx="21"/>
          </p:nvPr>
        </p:nvSpPr>
        <p:spPr>
          <a:xfrm>
            <a:off x="1227666" y="821263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35572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1241" y="6595534"/>
            <a:ext cx="351893" cy="118534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Контакты</a:t>
            </a:r>
            <a:endParaRPr lang="en-US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3021448" y="1820780"/>
            <a:ext cx="4321175" cy="25542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Сайты:   </a:t>
            </a: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 </a:t>
            </a: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www.napinfo.ru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    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www.abiz.ru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endParaRPr kumimoji="0" lang="ru-RU" sz="2000" dirty="0">
              <a:solidFill>
                <a:srgbClr val="2C3E50"/>
              </a:solidFill>
              <a:latin typeface="+mn-lt"/>
              <a:ea typeface="ＭＳ Ｐゴシック" pitchFamily="50" charset="-128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E-mail: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napi@abiz.ru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abiz@abiz.ru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endParaRPr kumimoji="0" lang="ru-RU" sz="2000" dirty="0">
              <a:solidFill>
                <a:srgbClr val="2C3E50"/>
              </a:solidFill>
              <a:latin typeface="+mn-lt"/>
              <a:ea typeface="ＭＳ Ｐゴシック" pitchFamily="50" charset="-128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Телефон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: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+7 831 439 21 82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Факс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: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+7 831 434 53 94</a:t>
            </a:r>
          </a:p>
        </p:txBody>
      </p:sp>
      <p:pic>
        <p:nvPicPr>
          <p:cNvPr id="11" name="Object 8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863951" y="5391349"/>
            <a:ext cx="438967" cy="263380"/>
          </a:xfrm>
          <a:prstGeom prst="rect">
            <a:avLst/>
          </a:prstGeom>
        </p:spPr>
      </p:pic>
      <p:pic>
        <p:nvPicPr>
          <p:cNvPr id="12" name="Object 9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2451384" y="5403717"/>
            <a:ext cx="438967" cy="263380"/>
          </a:xfrm>
          <a:prstGeom prst="rect">
            <a:avLst/>
          </a:prstGeom>
        </p:spPr>
      </p:pic>
      <p:pic>
        <p:nvPicPr>
          <p:cNvPr id="19" name="Object 10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3038986" y="5408627"/>
            <a:ext cx="263380" cy="263380"/>
          </a:xfrm>
          <a:prstGeom prst="rect">
            <a:avLst/>
          </a:prstGeom>
        </p:spPr>
      </p:pic>
      <p:pic>
        <p:nvPicPr>
          <p:cNvPr id="20" name="Object 11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3464641" y="5408627"/>
            <a:ext cx="263380" cy="263380"/>
          </a:xfrm>
          <a:prstGeom prst="rect">
            <a:avLst/>
          </a:prstGeom>
        </p:spPr>
      </p:pic>
      <p:pic>
        <p:nvPicPr>
          <p:cNvPr id="21" name="Object 12"/>
          <p:cNvPicPr>
            <a:picLocks noChangeAspect="1"/>
          </p:cNvPicPr>
          <p:nvPr userDrawn="1"/>
        </p:nvPicPr>
        <p:blipFill>
          <a:blip r:embed="rId6" cstate="print"/>
          <a:stretch>
            <a:fillRect/>
          </a:stretch>
        </p:blipFill>
        <p:spPr>
          <a:xfrm>
            <a:off x="3875055" y="5408626"/>
            <a:ext cx="263379" cy="219483"/>
          </a:xfrm>
          <a:prstGeom prst="rect">
            <a:avLst/>
          </a:prstGeom>
        </p:spPr>
      </p:pic>
      <p:pic>
        <p:nvPicPr>
          <p:cNvPr id="22" name="Object 13"/>
          <p:cNvPicPr>
            <a:picLocks noChangeAspect="1"/>
          </p:cNvPicPr>
          <p:nvPr userDrawn="1"/>
        </p:nvPicPr>
        <p:blipFill>
          <a:blip r:embed="rId7" cstate="print"/>
          <a:stretch>
            <a:fillRect/>
          </a:stretch>
        </p:blipFill>
        <p:spPr>
          <a:xfrm>
            <a:off x="4304104" y="5475651"/>
            <a:ext cx="877932" cy="131690"/>
          </a:xfrm>
          <a:prstGeom prst="rect">
            <a:avLst/>
          </a:prstGeom>
        </p:spPr>
      </p:pic>
      <p:sp>
        <p:nvSpPr>
          <p:cNvPr id="24" name="Прямоугольник 23"/>
          <p:cNvSpPr/>
          <p:nvPr userDrawn="1"/>
        </p:nvSpPr>
        <p:spPr>
          <a:xfrm>
            <a:off x="4389140" y="1948441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 userDrawn="1"/>
        </p:nvSpPr>
        <p:spPr>
          <a:xfrm>
            <a:off x="4389140" y="2853043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 userDrawn="1"/>
        </p:nvSpPr>
        <p:spPr>
          <a:xfrm>
            <a:off x="4389140" y="3757646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5376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1241" y="6595534"/>
            <a:ext cx="351893" cy="118534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en-US" dirty="0"/>
              <a:t>Contacts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3021448" y="1820780"/>
            <a:ext cx="4321175" cy="25542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Site</a:t>
            </a: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:         </a:t>
            </a: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www.napinfo.ru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    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www.abiz.ru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endParaRPr kumimoji="0" lang="ru-RU" sz="2000" dirty="0">
              <a:solidFill>
                <a:srgbClr val="2C3E50"/>
              </a:solidFill>
              <a:latin typeface="+mn-lt"/>
              <a:ea typeface="ＭＳ Ｐゴシック" pitchFamily="50" charset="-128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E-mail: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napi@abiz.ru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abiz@abiz.ru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endParaRPr kumimoji="0" lang="ru-RU" sz="2000" dirty="0">
              <a:solidFill>
                <a:srgbClr val="2C3E50"/>
              </a:solidFill>
              <a:latin typeface="+mn-lt"/>
              <a:ea typeface="ＭＳ Ｐゴシック" pitchFamily="50" charset="-128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Phone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: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+7 831 439 21 82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Fax: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+7 831 434 53 94</a:t>
            </a:r>
          </a:p>
        </p:txBody>
      </p:sp>
      <p:pic>
        <p:nvPicPr>
          <p:cNvPr id="11" name="Object 8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863951" y="5391349"/>
            <a:ext cx="438967" cy="263380"/>
          </a:xfrm>
          <a:prstGeom prst="rect">
            <a:avLst/>
          </a:prstGeom>
        </p:spPr>
      </p:pic>
      <p:pic>
        <p:nvPicPr>
          <p:cNvPr id="12" name="Object 9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2451384" y="5403717"/>
            <a:ext cx="438967" cy="263380"/>
          </a:xfrm>
          <a:prstGeom prst="rect">
            <a:avLst/>
          </a:prstGeom>
        </p:spPr>
      </p:pic>
      <p:pic>
        <p:nvPicPr>
          <p:cNvPr id="19" name="Object 10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3038986" y="5408627"/>
            <a:ext cx="263380" cy="263380"/>
          </a:xfrm>
          <a:prstGeom prst="rect">
            <a:avLst/>
          </a:prstGeom>
        </p:spPr>
      </p:pic>
      <p:pic>
        <p:nvPicPr>
          <p:cNvPr id="20" name="Object 11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3464641" y="5408627"/>
            <a:ext cx="263380" cy="263380"/>
          </a:xfrm>
          <a:prstGeom prst="rect">
            <a:avLst/>
          </a:prstGeom>
        </p:spPr>
      </p:pic>
      <p:pic>
        <p:nvPicPr>
          <p:cNvPr id="21" name="Object 12"/>
          <p:cNvPicPr>
            <a:picLocks noChangeAspect="1"/>
          </p:cNvPicPr>
          <p:nvPr userDrawn="1"/>
        </p:nvPicPr>
        <p:blipFill>
          <a:blip r:embed="rId6" cstate="print"/>
          <a:stretch>
            <a:fillRect/>
          </a:stretch>
        </p:blipFill>
        <p:spPr>
          <a:xfrm>
            <a:off x="3875055" y="5408626"/>
            <a:ext cx="263379" cy="219483"/>
          </a:xfrm>
          <a:prstGeom prst="rect">
            <a:avLst/>
          </a:prstGeom>
        </p:spPr>
      </p:pic>
      <p:pic>
        <p:nvPicPr>
          <p:cNvPr id="22" name="Object 13"/>
          <p:cNvPicPr>
            <a:picLocks noChangeAspect="1"/>
          </p:cNvPicPr>
          <p:nvPr userDrawn="1"/>
        </p:nvPicPr>
        <p:blipFill>
          <a:blip r:embed="rId7" cstate="print"/>
          <a:stretch>
            <a:fillRect/>
          </a:stretch>
        </p:blipFill>
        <p:spPr>
          <a:xfrm>
            <a:off x="4304104" y="5475651"/>
            <a:ext cx="877932" cy="131690"/>
          </a:xfrm>
          <a:prstGeom prst="rect">
            <a:avLst/>
          </a:prstGeom>
        </p:spPr>
      </p:pic>
      <p:sp>
        <p:nvSpPr>
          <p:cNvPr id="24" name="Прямоугольник 23"/>
          <p:cNvSpPr/>
          <p:nvPr userDrawn="1"/>
        </p:nvSpPr>
        <p:spPr>
          <a:xfrm>
            <a:off x="4389140" y="1948441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 userDrawn="1"/>
        </p:nvSpPr>
        <p:spPr>
          <a:xfrm>
            <a:off x="4389140" y="2853043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 userDrawn="1"/>
        </p:nvSpPr>
        <p:spPr>
          <a:xfrm>
            <a:off x="4389140" y="3757646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59350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7665" y="838200"/>
            <a:ext cx="7694083" cy="541020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17957" y="6596592"/>
            <a:ext cx="372535" cy="109009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13353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27666" y="821267"/>
            <a:ext cx="2949178" cy="54948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86206" y="6582834"/>
            <a:ext cx="406401" cy="142876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326467" y="821268"/>
            <a:ext cx="4595282" cy="549486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9850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72571" y="821268"/>
            <a:ext cx="2949178" cy="54948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86206" y="6582834"/>
            <a:ext cx="406401" cy="142876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1227666" y="821268"/>
            <a:ext cx="4595282" cy="549486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1028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27665" y="3928533"/>
            <a:ext cx="3776135" cy="22992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2333" y="3928533"/>
            <a:ext cx="3799415" cy="22992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70332" y="6589183"/>
            <a:ext cx="4196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3"/>
          </p:nvPr>
        </p:nvSpPr>
        <p:spPr>
          <a:xfrm>
            <a:off x="1219199" y="824971"/>
            <a:ext cx="3784601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1219199" y="1163637"/>
            <a:ext cx="3776135" cy="22992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5"/>
          </p:nvPr>
        </p:nvSpPr>
        <p:spPr>
          <a:xfrm>
            <a:off x="5113867" y="1163637"/>
            <a:ext cx="3799415" cy="22992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5831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70332" y="6589183"/>
            <a:ext cx="4196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3"/>
          </p:nvPr>
        </p:nvSpPr>
        <p:spPr>
          <a:xfrm>
            <a:off x="1219199" y="824971"/>
            <a:ext cx="3784601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1219199" y="1163636"/>
            <a:ext cx="3776135" cy="51101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5"/>
          </p:nvPr>
        </p:nvSpPr>
        <p:spPr>
          <a:xfrm>
            <a:off x="5113867" y="1163636"/>
            <a:ext cx="3799415" cy="51101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6108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221133" y="6594475"/>
            <a:ext cx="366446" cy="117476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22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25" name="Content Placeholder 2"/>
          <p:cNvSpPr>
            <a:spLocks noGrp="1"/>
          </p:cNvSpPr>
          <p:nvPr>
            <p:ph idx="1"/>
          </p:nvPr>
        </p:nvSpPr>
        <p:spPr>
          <a:xfrm>
            <a:off x="1219199" y="1290636"/>
            <a:ext cx="1871133" cy="465296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26" name="Subtitle 2"/>
          <p:cNvSpPr>
            <a:spLocks noGrp="1"/>
          </p:cNvSpPr>
          <p:nvPr>
            <p:ph type="subTitle" idx="19"/>
          </p:nvPr>
        </p:nvSpPr>
        <p:spPr>
          <a:xfrm>
            <a:off x="1219199" y="824971"/>
            <a:ext cx="2445675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20"/>
          </p:nvPr>
        </p:nvSpPr>
        <p:spPr>
          <a:xfrm>
            <a:off x="3165827" y="1290636"/>
            <a:ext cx="1871133" cy="465296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21"/>
          </p:nvPr>
        </p:nvSpPr>
        <p:spPr>
          <a:xfrm>
            <a:off x="5112455" y="1290636"/>
            <a:ext cx="1871133" cy="465296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7" name="Content Placeholder 2"/>
          <p:cNvSpPr>
            <a:spLocks noGrp="1"/>
          </p:cNvSpPr>
          <p:nvPr>
            <p:ph idx="22"/>
          </p:nvPr>
        </p:nvSpPr>
        <p:spPr>
          <a:xfrm>
            <a:off x="7059082" y="1290636"/>
            <a:ext cx="1871133" cy="465296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42120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1132" y="6589183"/>
            <a:ext cx="3688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227665" y="833172"/>
            <a:ext cx="7694083" cy="150512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227665" y="2529947"/>
            <a:ext cx="2437208" cy="3786190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3857113" y="2529947"/>
            <a:ext cx="2432426" cy="3786190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6"/>
          </p:nvPr>
        </p:nvSpPr>
        <p:spPr>
          <a:xfrm>
            <a:off x="6482332" y="2529947"/>
            <a:ext cx="2439416" cy="3786190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4573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1132" y="6589183"/>
            <a:ext cx="3688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227665" y="1354845"/>
            <a:ext cx="7694083" cy="2480555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227665" y="4004733"/>
            <a:ext cx="2437208" cy="2311404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3857113" y="4004733"/>
            <a:ext cx="2432426" cy="2311404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6"/>
          </p:nvPr>
        </p:nvSpPr>
        <p:spPr>
          <a:xfrm>
            <a:off x="6482332" y="4004733"/>
            <a:ext cx="2439416" cy="2311404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9"/>
          </p:nvPr>
        </p:nvSpPr>
        <p:spPr>
          <a:xfrm>
            <a:off x="1219199" y="824971"/>
            <a:ext cx="7702549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3760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22419" y="205058"/>
            <a:ext cx="7719173" cy="4297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2418" y="815341"/>
            <a:ext cx="7719173" cy="55410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5" name="Прямоугольник 14"/>
          <p:cNvSpPr/>
          <p:nvPr userDrawn="1"/>
        </p:nvSpPr>
        <p:spPr>
          <a:xfrm>
            <a:off x="8682037" y="6636005"/>
            <a:ext cx="259553" cy="36000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 userDrawn="1"/>
        </p:nvSpPr>
        <p:spPr>
          <a:xfrm>
            <a:off x="195869" y="6636005"/>
            <a:ext cx="6824056" cy="36000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TextBox 16"/>
          <p:cNvSpPr txBox="1"/>
          <p:nvPr userDrawn="1"/>
        </p:nvSpPr>
        <p:spPr>
          <a:xfrm>
            <a:off x="6961625" y="6542073"/>
            <a:ext cx="1795684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2C3E50"/>
                </a:solidFill>
              </a:rPr>
              <a:t>Russian Automotive</a:t>
            </a:r>
            <a:r>
              <a:rPr lang="en-US" sz="700" b="1" baseline="0" dirty="0">
                <a:solidFill>
                  <a:srgbClr val="2C3E50"/>
                </a:solidFill>
              </a:rPr>
              <a:t> Market Research</a:t>
            </a:r>
            <a:endParaRPr lang="ru-RU" sz="700" b="1" dirty="0">
              <a:solidFill>
                <a:srgbClr val="2C3E50"/>
              </a:solidFill>
            </a:endParaRPr>
          </a:p>
        </p:txBody>
      </p:sp>
      <p:sp>
        <p:nvSpPr>
          <p:cNvPr id="19" name="Прямоугольник 18"/>
          <p:cNvSpPr/>
          <p:nvPr userDrawn="1"/>
        </p:nvSpPr>
        <p:spPr>
          <a:xfrm>
            <a:off x="1238096" y="587616"/>
            <a:ext cx="7719173" cy="18000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0" name="Рисунок 19"/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377" y="200020"/>
            <a:ext cx="925031" cy="615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3178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8" r:id="rId3"/>
    <p:sldLayoutId id="2147483675" r:id="rId4"/>
    <p:sldLayoutId id="2147483664" r:id="rId5"/>
    <p:sldLayoutId id="2147483680" r:id="rId6"/>
    <p:sldLayoutId id="2147483672" r:id="rId7"/>
    <p:sldLayoutId id="2147483663" r:id="rId8"/>
    <p:sldLayoutId id="2147483678" r:id="rId9"/>
    <p:sldLayoutId id="2147483676" r:id="rId10"/>
    <p:sldLayoutId id="2147483673" r:id="rId11"/>
    <p:sldLayoutId id="2147483674" r:id="rId12"/>
    <p:sldLayoutId id="2147483677" r:id="rId13"/>
    <p:sldLayoutId id="2147483679" r:id="rId14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1800" kern="1200">
          <a:solidFill>
            <a:srgbClr val="2C3E50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hyperlink" Target="https://www.napinfo.ru/infographics" TargetMode="External"/><Relationship Id="rId7" Type="http://schemas.openxmlformats.org/officeDocument/2006/relationships/image" Target="../media/image8.png"/><Relationship Id="rId2" Type="http://schemas.openxmlformats.org/officeDocument/2006/relationships/hyperlink" Target="https://www.napinfo.ru/baza-lizingovykh-dogovorov-na-oborudovaniye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zen.yandex.ru/id/5ed4f86d0929ca3c20246790" TargetMode="External"/><Relationship Id="rId5" Type="http://schemas.openxmlformats.org/officeDocument/2006/relationships/hyperlink" Target="https://www.napinfo.ru/news" TargetMode="External"/><Relationship Id="rId4" Type="http://schemas.openxmlformats.org/officeDocument/2006/relationships/hyperlink" Target="https://www.napinfo.ru/press-release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2"/>
          <p:cNvSpPr txBox="1">
            <a:spLocks/>
          </p:cNvSpPr>
          <p:nvPr/>
        </p:nvSpPr>
        <p:spPr>
          <a:xfrm>
            <a:off x="1348483" y="153871"/>
            <a:ext cx="7486908" cy="43074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800" kern="1200">
                <a:solidFill>
                  <a:srgbClr val="2C3E50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400" dirty="0"/>
              <a:t>За первый месяц 2021 г. в лизинг оформлено 5,6 тыс. ед. оборудования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1275587" y="669622"/>
            <a:ext cx="7670799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fontAlgn="t">
              <a:spcAft>
                <a:spcPts val="600"/>
              </a:spcAft>
            </a:pPr>
            <a:r>
              <a:rPr lang="ru-RU" sz="1100" b="0" i="0" dirty="0">
                <a:solidFill>
                  <a:srgbClr val="212121"/>
                </a:solidFill>
                <a:effectLst/>
                <a:latin typeface="Arial" panose="020B0604020202020204" pitchFamily="34" charset="0"/>
              </a:rPr>
              <a:t>По данным Russian </a:t>
            </a:r>
            <a:r>
              <a:rPr lang="ru-RU" sz="1100" b="0" i="0" dirty="0" err="1">
                <a:solidFill>
                  <a:srgbClr val="212121"/>
                </a:solidFill>
                <a:effectLst/>
                <a:latin typeface="Arial" panose="020B0604020202020204" pitchFamily="34" charset="0"/>
              </a:rPr>
              <a:t>Automotive</a:t>
            </a:r>
            <a:r>
              <a:rPr lang="ru-RU" sz="1100" b="0" i="0" dirty="0">
                <a:solidFill>
                  <a:srgbClr val="21212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100" b="0" i="0" dirty="0" err="1">
                <a:solidFill>
                  <a:srgbClr val="212121"/>
                </a:solidFill>
                <a:effectLst/>
                <a:latin typeface="Arial" panose="020B0604020202020204" pitchFamily="34" charset="0"/>
              </a:rPr>
              <a:t>Market</a:t>
            </a:r>
            <a:r>
              <a:rPr lang="ru-RU" sz="1100" b="0" i="0" dirty="0">
                <a:solidFill>
                  <a:srgbClr val="21212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100" b="0" i="0" dirty="0" err="1">
                <a:solidFill>
                  <a:srgbClr val="212121"/>
                </a:solidFill>
                <a:effectLst/>
                <a:latin typeface="Arial" panose="020B0604020202020204" pitchFamily="34" charset="0"/>
              </a:rPr>
              <a:t>Research</a:t>
            </a:r>
            <a:r>
              <a:rPr lang="ru-RU" sz="1100" b="0" i="0" dirty="0">
                <a:solidFill>
                  <a:srgbClr val="212121"/>
                </a:solidFill>
                <a:effectLst/>
                <a:latin typeface="Arial" panose="020B0604020202020204" pitchFamily="34" charset="0"/>
              </a:rPr>
              <a:t>, в январе 2021 г. заключено 532 договора </a:t>
            </a:r>
            <a:r>
              <a:rPr lang="ru-RU" sz="1100" b="0" i="0" u="sng">
                <a:solidFill>
                  <a:srgbClr val="212121"/>
                </a:solidFill>
                <a:effectLst/>
                <a:latin typeface="Arial" panose="020B0604020202020204" pitchFamily="34" charset="0"/>
                <a:hlinkClick r:id="rId2"/>
              </a:rPr>
              <a:t>финансового лизинга</a:t>
            </a:r>
            <a:r>
              <a:rPr lang="ru-RU" sz="1100" b="0" i="0">
                <a:solidFill>
                  <a:srgbClr val="212121"/>
                </a:solidFill>
                <a:effectLst/>
                <a:latin typeface="Arial" panose="020B0604020202020204" pitchFamily="34" charset="0"/>
              </a:rPr>
              <a:t>* </a:t>
            </a:r>
            <a:r>
              <a:rPr lang="ru-RU" sz="1100" b="0" i="0" dirty="0">
                <a:solidFill>
                  <a:srgbClr val="212121"/>
                </a:solidFill>
                <a:effectLst/>
                <a:latin typeface="Arial" panose="020B0604020202020204" pitchFamily="34" charset="0"/>
              </a:rPr>
              <a:t>на оборудование.</a:t>
            </a:r>
          </a:p>
          <a:p>
            <a:pPr algn="just" fontAlgn="t">
              <a:spcAft>
                <a:spcPts val="600"/>
              </a:spcAft>
            </a:pPr>
            <a:r>
              <a:rPr lang="ru-RU" sz="1100" b="0" i="0" dirty="0">
                <a:solidFill>
                  <a:srgbClr val="212121"/>
                </a:solidFill>
                <a:effectLst/>
                <a:latin typeface="Arial" panose="020B0604020202020204" pitchFamily="34" charset="0"/>
              </a:rPr>
              <a:t>В рассматриваемом периоде в финансовый лизинг приобретено 5,6 тыс. ед. оборудования.</a:t>
            </a:r>
          </a:p>
          <a:p>
            <a:pPr algn="just" fontAlgn="t">
              <a:spcAft>
                <a:spcPts val="600"/>
              </a:spcAft>
            </a:pPr>
            <a:r>
              <a:rPr lang="ru-RU" sz="1100" b="0" i="0" dirty="0">
                <a:solidFill>
                  <a:srgbClr val="212121"/>
                </a:solidFill>
                <a:effectLst/>
                <a:latin typeface="Arial" panose="020B0604020202020204" pitchFamily="34" charset="0"/>
              </a:rPr>
              <a:t>Наибольшим спросом в финансовом лизинге пользуется оборудование для добычи и переработки нефти и газа. В январе текущего года в лизинг оформлено 2,42 тыс. ед. данного оборудования.</a:t>
            </a:r>
          </a:p>
          <a:p>
            <a:pPr algn="just" fontAlgn="t">
              <a:spcAft>
                <a:spcPts val="600"/>
              </a:spcAft>
            </a:pPr>
            <a:r>
              <a:rPr lang="ru-RU" sz="1100" b="0" i="0" dirty="0">
                <a:solidFill>
                  <a:srgbClr val="212121"/>
                </a:solidFill>
                <a:effectLst/>
                <a:latin typeface="Arial" panose="020B0604020202020204" pitchFamily="34" charset="0"/>
              </a:rPr>
              <a:t>Также большим спросом в рассматриваемом периоде пользовалось энергетическое оборудование (1,55 тыс. ед.) и насосное оборудование (0,42 тыс. ед.).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984872" y="2350644"/>
            <a:ext cx="651620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 sz="1400" b="0" i="0" u="none" strike="noStrike" kern="1200" spc="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ru-RU" sz="1000" b="1" dirty="0"/>
              <a:t>ТОР-10 видов оборудования</a:t>
            </a:r>
            <a:r>
              <a:rPr lang="ru-RU" sz="1000" b="1"/>
              <a:t>, переданного </a:t>
            </a:r>
            <a:r>
              <a:rPr lang="ru-RU" sz="1000" b="1" dirty="0"/>
              <a:t>в лизинг в январе 2021 г., ед.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0D72323-CBA5-41B9-B1F7-3E4B13721C81}"/>
              </a:ext>
            </a:extLst>
          </p:cNvPr>
          <p:cNvSpPr txBox="1"/>
          <p:nvPr/>
        </p:nvSpPr>
        <p:spPr>
          <a:xfrm>
            <a:off x="4066152" y="5548554"/>
            <a:ext cx="4572000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180340" algn="r">
              <a:spcBef>
                <a:spcPts val="600"/>
              </a:spcBef>
              <a:spcAft>
                <a:spcPts val="600"/>
              </a:spcAft>
            </a:pPr>
            <a:r>
              <a:rPr lang="ru-RU" sz="9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Источник</a:t>
            </a:r>
            <a:r>
              <a:rPr lang="en-US" sz="9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ru-RU" sz="900" i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Федресурс</a:t>
            </a:r>
            <a:r>
              <a:rPr lang="en-US" sz="9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Russian Automotive Market Research</a:t>
            </a:r>
            <a:endParaRPr lang="ru-RU" sz="900" dirty="0">
              <a:effectLst/>
              <a:latin typeface="Arial" panose="020B060402020202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6" name="Прямая соединительная линия 5">
            <a:extLst>
              <a:ext uri="{FF2B5EF4-FFF2-40B4-BE49-F238E27FC236}">
                <a16:creationId xmlns:a16="http://schemas.microsoft.com/office/drawing/2014/main" id="{4914075A-950E-422D-852B-0B83060ED23F}"/>
              </a:ext>
            </a:extLst>
          </p:cNvPr>
          <p:cNvCxnSpPr/>
          <p:nvPr/>
        </p:nvCxnSpPr>
        <p:spPr>
          <a:xfrm>
            <a:off x="1123373" y="5832297"/>
            <a:ext cx="123914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C43746AE-4C16-471B-9C38-CA4A087CEBAF}"/>
              </a:ext>
            </a:extLst>
          </p:cNvPr>
          <p:cNvSpPr txBox="1"/>
          <p:nvPr/>
        </p:nvSpPr>
        <p:spPr>
          <a:xfrm>
            <a:off x="938600" y="5832961"/>
            <a:ext cx="7451710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180340">
              <a:spcBef>
                <a:spcPts val="600"/>
              </a:spcBef>
              <a:spcAft>
                <a:spcPts val="600"/>
              </a:spcAft>
            </a:pPr>
            <a:r>
              <a:rPr lang="ru-RU" sz="900" b="0" i="1" dirty="0">
                <a:solidFill>
                  <a:srgbClr val="212121"/>
                </a:solidFill>
                <a:effectLst/>
                <a:latin typeface="Arial" panose="020B0604020202020204" pitchFamily="34" charset="0"/>
              </a:rPr>
              <a:t>* Здесь и далее договоры финансового лизинга, заключенные в январе 2021 г., действующие на 01.02.2021 г.</a:t>
            </a:r>
            <a:endParaRPr lang="ru-RU" sz="900" dirty="0">
              <a:effectLst/>
              <a:latin typeface="Arial" panose="020B060402020202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TextBox 4">
            <a:extLst>
              <a:ext uri="{FF2B5EF4-FFF2-40B4-BE49-F238E27FC236}">
                <a16:creationId xmlns:a16="http://schemas.microsoft.com/office/drawing/2014/main" id="{EF4B9D8A-03AB-483D-A3E7-D21FA2203086}"/>
              </a:ext>
            </a:extLst>
          </p:cNvPr>
          <p:cNvSpPr txBox="1"/>
          <p:nvPr/>
        </p:nvSpPr>
        <p:spPr>
          <a:xfrm>
            <a:off x="1003794" y="6149537"/>
            <a:ext cx="7486908" cy="458139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1500"/>
              </a:lnSpc>
            </a:pPr>
            <a:r>
              <a:rPr lang="ru-RU" sz="9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Еще больше актуальной информации для Ваших отчетов и презентаций</a:t>
            </a:r>
          </a:p>
          <a:p>
            <a:pPr algn="ctr">
              <a:lnSpc>
                <a:spcPts val="1500"/>
              </a:lnSpc>
            </a:pPr>
            <a:r>
              <a:rPr lang="ru-RU" sz="9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в свободном доступе  - в разделах </a:t>
            </a:r>
            <a:r>
              <a:rPr lang="ru-RU" sz="900" b="0" i="0" u="sng" dirty="0">
                <a:solidFill>
                  <a:srgbClr val="FF0000"/>
                </a:solidFill>
                <a:effectLst/>
                <a:latin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Инфографика</a:t>
            </a:r>
            <a:r>
              <a:rPr lang="ru-RU" sz="9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, </a:t>
            </a:r>
            <a:r>
              <a:rPr lang="ru-RU" sz="900" b="0" i="0" u="sng" dirty="0">
                <a:solidFill>
                  <a:srgbClr val="FF0000"/>
                </a:solidFill>
                <a:effectLst/>
                <a:latin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Пресс-релизы</a:t>
            </a:r>
            <a:r>
              <a:rPr lang="ru-RU" sz="900" dirty="0">
                <a:solidFill>
                  <a:srgbClr val="FF0000"/>
                </a:solidFill>
                <a:latin typeface="Arial" panose="020B0604020202020204" pitchFamily="34" charset="0"/>
              </a:rPr>
              <a:t>, </a:t>
            </a:r>
            <a:r>
              <a:rPr lang="ru-RU" sz="900" b="0" i="0" u="none" strike="noStrike" dirty="0">
                <a:solidFill>
                  <a:srgbClr val="FF0000"/>
                </a:solidFill>
                <a:effectLst/>
                <a:latin typeface="Arial" panose="020B0604020202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Новости</a:t>
            </a:r>
            <a:r>
              <a:rPr lang="ru-RU" sz="900" b="0" i="0" u="none" strike="noStrike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и на </a:t>
            </a:r>
            <a:r>
              <a:rPr lang="ru-RU" sz="900" b="0" i="0" u="sng" dirty="0" err="1">
                <a:solidFill>
                  <a:srgbClr val="FF0000"/>
                </a:solidFill>
                <a:effectLst/>
                <a:latin typeface="Arial" panose="020B0604020202020204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Яндекс.Дзен</a:t>
            </a:r>
            <a:endParaRPr lang="ru-RU" sz="900" b="0" i="0" dirty="0">
              <a:solidFill>
                <a:srgbClr val="FF0000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AED96FAB-21E5-467D-A840-408C3390D98E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528762" y="2638425"/>
            <a:ext cx="6791325" cy="3009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241180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бразец заголовка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2524</TotalTime>
  <Words>170</Words>
  <Application>Microsoft Office PowerPoint</Application>
  <PresentationFormat>Экран (4:3)</PresentationFormat>
  <Paragraphs>10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3" baseType="lpstr">
      <vt:lpstr>Arial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Евсегнеев Сергей Михайлович</dc:creator>
  <cp:lastModifiedBy>Болушева Ольга Александровна</cp:lastModifiedBy>
  <cp:revision>256</cp:revision>
  <cp:lastPrinted>2020-10-08T09:57:04Z</cp:lastPrinted>
  <dcterms:created xsi:type="dcterms:W3CDTF">2017-01-10T10:06:35Z</dcterms:created>
  <dcterms:modified xsi:type="dcterms:W3CDTF">2021-03-16T08:19:57Z</dcterms:modified>
</cp:coreProperties>
</file>