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6" d="100"/>
          <a:sy n="96" d="100"/>
        </p:scale>
        <p:origin x="1434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https://www.napinfo.ru/infographics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leasingstat.ru/lizing-oborudovaniya-2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en.yandex.ru/id/5ed4f86d0929ca3c20246790" TargetMode="External"/><Relationship Id="rId5" Type="http://schemas.openxmlformats.org/officeDocument/2006/relationships/hyperlink" Target="https://www.napinfo.ru/news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s://www.napinfo.ru/press-releases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В 2020 г. в финансовый лизинг приобретено 161 тыс. ед. оборудования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75587" y="669622"/>
            <a:ext cx="767079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По данным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Russian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Automotive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Market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в 2020 г. в 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2"/>
              </a:rPr>
              <a:t>финансовый лизинг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было </a:t>
            </a:r>
            <a:r>
              <a:rPr lang="ru-RU" sz="1100" b="0" i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приобретено 161,4 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тыс. ед. оборудования.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Наибольшим спросом в финансовом лизинге пользовалось телекоммуникационное (16,9%) и промышленное оборудование (14,9%).</a:t>
            </a:r>
            <a:endParaRPr lang="ru-RU" sz="1100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EF4B9D8A-03AB-483D-A3E7-D21FA2203086}"/>
              </a:ext>
            </a:extLst>
          </p:cNvPr>
          <p:cNvSpPr txBox="1"/>
          <p:nvPr/>
        </p:nvSpPr>
        <p:spPr>
          <a:xfrm>
            <a:off x="828546" y="6169646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</a:p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Инфографика</a:t>
            </a:r>
            <a:r>
              <a:rPr lang="ru-RU" sz="1000" b="0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Пресс-релизы</a:t>
            </a:r>
            <a:r>
              <a:rPr lang="ru-RU" sz="1000" dirty="0">
                <a:solidFill>
                  <a:srgbClr val="C00000"/>
                </a:solidFill>
                <a:latin typeface="Arial" panose="020B0604020202020204" pitchFamily="34" charset="0"/>
              </a:rPr>
              <a:t>, 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Новости</a:t>
            </a:r>
            <a:r>
              <a:rPr lang="ru-RU" sz="10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1000" b="0" i="0" u="sng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Яндекс.Дзен</a:t>
            </a:r>
            <a:endParaRPr lang="ru-RU" sz="1000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2211" y="1572919"/>
            <a:ext cx="37082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Оборудование в финансовом лизинге*, ТОР-10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3801615" y="5860923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EAE88B-D0BD-4DAF-A5AF-8B6088EEA3F6}"/>
              </a:ext>
            </a:extLst>
          </p:cNvPr>
          <p:cNvSpPr txBox="1"/>
          <p:nvPr/>
        </p:nvSpPr>
        <p:spPr>
          <a:xfrm>
            <a:off x="4845388" y="1581035"/>
            <a:ext cx="370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Доля видов оборудования</a:t>
            </a:r>
            <a:br>
              <a:rPr lang="ru-RU" sz="1000" b="1" dirty="0"/>
            </a:br>
            <a:r>
              <a:rPr lang="ru-RU" sz="1000" b="1" dirty="0"/>
              <a:t>в финансовом лизинге*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526C9C17-691C-4CA0-9A94-5625A08158D9}"/>
              </a:ext>
            </a:extLst>
          </p:cNvPr>
          <p:cNvCxnSpPr>
            <a:cxnSpLocks/>
          </p:cNvCxnSpPr>
          <p:nvPr/>
        </p:nvCxnSpPr>
        <p:spPr>
          <a:xfrm>
            <a:off x="918044" y="5951825"/>
            <a:ext cx="14818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56376E9-EA24-4B70-96CA-0B4994CAB860}"/>
              </a:ext>
            </a:extLst>
          </p:cNvPr>
          <p:cNvSpPr txBox="1"/>
          <p:nvPr/>
        </p:nvSpPr>
        <p:spPr>
          <a:xfrm>
            <a:off x="826691" y="5951825"/>
            <a:ext cx="28322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* В договорах, заключенных в 2020 г</a:t>
            </a:r>
            <a:r>
              <a:rPr lang="ru-RU" sz="7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093C98F-89B3-4AAB-8250-C26D3DE54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0819" y="1712221"/>
            <a:ext cx="4000500" cy="44672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46EFF09-51AC-4C85-8C76-310A5A6130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98116" y="1946413"/>
            <a:ext cx="40005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2578</TotalTime>
  <Words>109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270</cp:revision>
  <cp:lastPrinted>2020-10-08T09:57:04Z</cp:lastPrinted>
  <dcterms:created xsi:type="dcterms:W3CDTF">2017-01-10T10:06:35Z</dcterms:created>
  <dcterms:modified xsi:type="dcterms:W3CDTF">2021-04-06T12:00:18Z</dcterms:modified>
</cp:coreProperties>
</file>