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7C7A7"/>
    <a:srgbClr val="615B5B"/>
    <a:srgbClr val="8AE693"/>
    <a:srgbClr val="AAC5FC"/>
    <a:srgbClr val="BBDCF1"/>
    <a:srgbClr val="B3F09A"/>
    <a:srgbClr val="9CEEC7"/>
    <a:srgbClr val="A0EAA9"/>
    <a:srgbClr val="F57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96" d="100"/>
          <a:sy n="96" d="100"/>
        </p:scale>
        <p:origin x="1434" y="3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hyperlink" Target="https://www.napinfo.ru/infographics" TargetMode="External"/><Relationship Id="rId7" Type="http://schemas.openxmlformats.org/officeDocument/2006/relationships/image" Target="../media/image8.png"/><Relationship Id="rId2" Type="http://schemas.openxmlformats.org/officeDocument/2006/relationships/hyperlink" Target="https://leasingstat.ru/lizing-oborudovaniya-2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zen.yandex.ru/id/5ed4f86d0929ca3c20246790" TargetMode="External"/><Relationship Id="rId5" Type="http://schemas.openxmlformats.org/officeDocument/2006/relationships/hyperlink" Target="https://www.napinfo.ru/news" TargetMode="External"/><Relationship Id="rId10" Type="http://schemas.openxmlformats.org/officeDocument/2006/relationships/image" Target="../media/image11.svg"/><Relationship Id="rId4" Type="http://schemas.openxmlformats.org/officeDocument/2006/relationships/hyperlink" Target="https://www.napinfo.ru/press-releases" TargetMode="External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В 2020 г. в финансовый лизинг приобретено 161 тыс. ед. оборудования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75587" y="669622"/>
            <a:ext cx="7670799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По данным </a:t>
            </a:r>
            <a:r>
              <a:rPr lang="ru-RU" sz="1100" b="0" i="0" dirty="0" err="1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Russian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100" b="0" i="0" dirty="0" err="1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Automotive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100" b="0" i="0" dirty="0" err="1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Market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100" b="0" i="0" dirty="0" err="1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Research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, в 2020 г. в 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  <a:hlinkClick r:id="rId2"/>
              </a:rPr>
              <a:t>финансовый лизинг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 было </a:t>
            </a:r>
            <a:r>
              <a:rPr lang="ru-RU" sz="1100" b="0" i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приобретено 161,4 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тыс. ед. оборудования.</a:t>
            </a:r>
          </a:p>
          <a:p>
            <a:pPr algn="just" fontAlgn="t">
              <a:spcAft>
                <a:spcPts val="600"/>
              </a:spcAft>
            </a:pP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Наибольшим спросом в финансовом лизинге пользовалось телекоммуникационное (16,9%) и промышленное оборудование (14,9%).</a:t>
            </a:r>
            <a:endParaRPr lang="ru-RU" sz="1100" b="0" i="0" dirty="0">
              <a:solidFill>
                <a:srgbClr val="21212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EF4B9D8A-03AB-483D-A3E7-D21FA2203086}"/>
              </a:ext>
            </a:extLst>
          </p:cNvPr>
          <p:cNvSpPr txBox="1"/>
          <p:nvPr/>
        </p:nvSpPr>
        <p:spPr>
          <a:xfrm>
            <a:off x="828546" y="6169646"/>
            <a:ext cx="7486908" cy="45813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500"/>
              </a:lnSpc>
            </a:pPr>
            <a:r>
              <a:rPr lang="ru-RU" sz="10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Еще больше актуальной информации для Ваших отчетов и презентаций</a:t>
            </a:r>
          </a:p>
          <a:p>
            <a:pPr algn="ctr">
              <a:lnSpc>
                <a:spcPts val="1500"/>
              </a:lnSpc>
            </a:pPr>
            <a:r>
              <a:rPr lang="ru-RU" sz="10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в свободном доступе  - в разделах </a:t>
            </a:r>
            <a:r>
              <a:rPr lang="ru-RU" sz="1000" b="0" i="0" u="sng" dirty="0">
                <a:solidFill>
                  <a:srgbClr val="C00000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Инфографика</a:t>
            </a:r>
            <a:r>
              <a:rPr lang="ru-RU" sz="10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ru-RU" sz="1000" b="0" i="0" u="sng" dirty="0">
                <a:solidFill>
                  <a:srgbClr val="C00000"/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Пресс-релизы</a:t>
            </a:r>
            <a:r>
              <a:rPr lang="ru-RU" sz="1000" dirty="0">
                <a:solidFill>
                  <a:srgbClr val="C00000"/>
                </a:solidFill>
                <a:latin typeface="Arial" panose="020B0604020202020204" pitchFamily="34" charset="0"/>
              </a:rPr>
              <a:t>, </a:t>
            </a:r>
            <a:r>
              <a:rPr lang="ru-RU" sz="1000" b="0" i="0" u="none" strike="noStrike" dirty="0">
                <a:solidFill>
                  <a:srgbClr val="C00000"/>
                </a:solidFill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Новости</a:t>
            </a:r>
            <a:r>
              <a:rPr lang="ru-RU" sz="1000" b="0" i="0" u="none" strike="noStrike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и на </a:t>
            </a:r>
            <a:r>
              <a:rPr lang="ru-RU" sz="1000" b="0" i="0" u="sng" dirty="0" err="1">
                <a:solidFill>
                  <a:srgbClr val="C00000"/>
                </a:solidFill>
                <a:effectLst/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Яндекс.Дзен</a:t>
            </a:r>
            <a:endParaRPr lang="ru-RU" sz="1000" b="0" i="0" dirty="0"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2211" y="1572919"/>
            <a:ext cx="3708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000" b="1" dirty="0"/>
              <a:t>Оборудование в финансовом лизинге*, ТОР-10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D72323-CBA5-41B9-B1F7-3E4B13721C81}"/>
              </a:ext>
            </a:extLst>
          </p:cNvPr>
          <p:cNvSpPr txBox="1"/>
          <p:nvPr/>
        </p:nvSpPr>
        <p:spPr>
          <a:xfrm>
            <a:off x="3801615" y="5860923"/>
            <a:ext cx="45720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r">
              <a:spcBef>
                <a:spcPts val="600"/>
              </a:spcBef>
              <a:spcAft>
                <a:spcPts val="600"/>
              </a:spcAft>
            </a:pPr>
            <a:r>
              <a:rPr lang="ru-RU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Источник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sz="900" i="1" err="1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Федресурс</a:t>
            </a:r>
            <a:r>
              <a:rPr lang="en-US" sz="900" i="1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Russian 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Automotive Market Research</a:t>
            </a:r>
            <a:endParaRPr lang="ru-RU" sz="9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AEAE88B-D0BD-4DAF-A5AF-8B6088EEA3F6}"/>
              </a:ext>
            </a:extLst>
          </p:cNvPr>
          <p:cNvSpPr txBox="1"/>
          <p:nvPr/>
        </p:nvSpPr>
        <p:spPr>
          <a:xfrm>
            <a:off x="4845388" y="1581035"/>
            <a:ext cx="37082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000" b="1" dirty="0"/>
              <a:t>Доля видов оборудования</a:t>
            </a:r>
            <a:br>
              <a:rPr lang="ru-RU" sz="1000" b="1" dirty="0"/>
            </a:br>
            <a:r>
              <a:rPr lang="ru-RU" sz="1000" b="1" dirty="0"/>
              <a:t>в финансовом лизинге*</a:t>
            </a:r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526C9C17-691C-4CA0-9A94-5625A08158D9}"/>
              </a:ext>
            </a:extLst>
          </p:cNvPr>
          <p:cNvCxnSpPr>
            <a:cxnSpLocks/>
          </p:cNvCxnSpPr>
          <p:nvPr/>
        </p:nvCxnSpPr>
        <p:spPr>
          <a:xfrm>
            <a:off x="918044" y="5951825"/>
            <a:ext cx="14818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56376E9-EA24-4B70-96CA-0B4994CAB860}"/>
              </a:ext>
            </a:extLst>
          </p:cNvPr>
          <p:cNvSpPr txBox="1"/>
          <p:nvPr/>
        </p:nvSpPr>
        <p:spPr>
          <a:xfrm>
            <a:off x="826691" y="5951825"/>
            <a:ext cx="28322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50"/>
              </a:spcAft>
            </a:pPr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* В договорах, заключенных в 2020 г</a:t>
            </a:r>
            <a:r>
              <a:rPr lang="ru-RU" sz="7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093C98F-89B3-4AAB-8250-C26D3DE5433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90819" y="1712221"/>
            <a:ext cx="4000500" cy="446722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546EFF09-51AC-4C85-8C76-310A5A61306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798116" y="1946413"/>
            <a:ext cx="40005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2578</TotalTime>
  <Words>109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270</cp:revision>
  <cp:lastPrinted>2020-10-08T09:57:04Z</cp:lastPrinted>
  <dcterms:created xsi:type="dcterms:W3CDTF">2017-01-10T10:06:35Z</dcterms:created>
  <dcterms:modified xsi:type="dcterms:W3CDTF">2021-04-06T12:00:18Z</dcterms:modified>
</cp:coreProperties>
</file>