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9" r:id="rId2"/>
  </p:sldIdLst>
  <p:sldSz cx="9144000" cy="6858000" type="screen4x3"/>
  <p:notesSz cx="6761163" cy="99425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575"/>
    <a:srgbClr val="F7C7A7"/>
    <a:srgbClr val="615B5B"/>
    <a:srgbClr val="8AE693"/>
    <a:srgbClr val="AAC5FC"/>
    <a:srgbClr val="BBDCF1"/>
    <a:srgbClr val="B3F09A"/>
    <a:srgbClr val="9CEEC7"/>
    <a:srgbClr val="A0EAA9"/>
    <a:srgbClr val="F577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24" autoAdjust="0"/>
    <p:restoredTop sz="96412" autoAdjust="0"/>
  </p:normalViewPr>
  <p:slideViewPr>
    <p:cSldViewPr snapToGrid="0">
      <p:cViewPr>
        <p:scale>
          <a:sx n="100" d="100"/>
          <a:sy n="100" d="100"/>
        </p:scale>
        <p:origin x="2298" y="25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199" y="258762"/>
            <a:ext cx="7704667" cy="443971"/>
          </a:xfrm>
          <a:prstGeom prst="rect">
            <a:avLst/>
          </a:prstGeom>
        </p:spPr>
        <p:txBody>
          <a:bodyPr anchor="b">
            <a:normAutofit/>
          </a:bodyPr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199" y="824971"/>
            <a:ext cx="7704667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98641" y="6587067"/>
            <a:ext cx="387350" cy="134409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5" name="Content Placeholder 2"/>
          <p:cNvSpPr>
            <a:spLocks noGrp="1"/>
          </p:cNvSpPr>
          <p:nvPr>
            <p:ph idx="13"/>
          </p:nvPr>
        </p:nvSpPr>
        <p:spPr>
          <a:xfrm>
            <a:off x="1219199" y="1273704"/>
            <a:ext cx="7702549" cy="4974696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7560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4307" y="6592358"/>
            <a:ext cx="3688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27665" y="4762104"/>
            <a:ext cx="7694083" cy="1486295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838200"/>
            <a:ext cx="2437208" cy="3738827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838200"/>
            <a:ext cx="2432426" cy="3738827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838200"/>
            <a:ext cx="2439416" cy="3738827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580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2"/>
          <p:cNvSpPr>
            <a:spLocks noGrp="1"/>
          </p:cNvSpPr>
          <p:nvPr>
            <p:ph idx="18"/>
          </p:nvPr>
        </p:nvSpPr>
        <p:spPr>
          <a:xfrm>
            <a:off x="6481760" y="4783666"/>
            <a:ext cx="2437208" cy="1464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892439"/>
            <a:ext cx="2437208" cy="3684588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892439"/>
            <a:ext cx="2432426" cy="3684588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892439"/>
            <a:ext cx="2439416" cy="3684588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7"/>
          </p:nvPr>
        </p:nvSpPr>
        <p:spPr>
          <a:xfrm>
            <a:off x="3857113" y="4783666"/>
            <a:ext cx="2437208" cy="1464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1227666" y="4783666"/>
            <a:ext cx="2437208" cy="1464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7542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7"/>
          </p:nvPr>
        </p:nvSpPr>
        <p:spPr>
          <a:xfrm>
            <a:off x="3857113" y="3598331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8"/>
          </p:nvPr>
        </p:nvSpPr>
        <p:spPr>
          <a:xfrm>
            <a:off x="6481760" y="3598331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1227666" y="3598331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9"/>
          </p:nvPr>
        </p:nvSpPr>
        <p:spPr>
          <a:xfrm>
            <a:off x="3857113" y="821263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idx="20"/>
          </p:nvPr>
        </p:nvSpPr>
        <p:spPr>
          <a:xfrm>
            <a:off x="6481760" y="821263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8" name="Content Placeholder 2"/>
          <p:cNvSpPr>
            <a:spLocks noGrp="1"/>
          </p:cNvSpPr>
          <p:nvPr>
            <p:ph idx="21"/>
          </p:nvPr>
        </p:nvSpPr>
        <p:spPr>
          <a:xfrm>
            <a:off x="1227666" y="821263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5572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Контакты</a:t>
            </a:r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3021448" y="1820780"/>
            <a:ext cx="4321175" cy="2554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Сайты:   </a:t>
            </a: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 </a:t>
            </a: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www.napinfo.ru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www.abiz.ru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E-mail: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napi@abiz.ru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abiz@abiz.ru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Телефон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+7 831 439 21 82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Факс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: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+7 831 434 53 94</a:t>
            </a:r>
          </a:p>
        </p:txBody>
      </p:sp>
      <p:pic>
        <p:nvPicPr>
          <p:cNvPr id="11" name="Object 8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863951" y="5391349"/>
            <a:ext cx="438967" cy="263380"/>
          </a:xfrm>
          <a:prstGeom prst="rect">
            <a:avLst/>
          </a:prstGeom>
        </p:spPr>
      </p:pic>
      <p:pic>
        <p:nvPicPr>
          <p:cNvPr id="12" name="Object 9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451384" y="5403717"/>
            <a:ext cx="438967" cy="263380"/>
          </a:xfrm>
          <a:prstGeom prst="rect">
            <a:avLst/>
          </a:prstGeom>
        </p:spPr>
      </p:pic>
      <p:pic>
        <p:nvPicPr>
          <p:cNvPr id="19" name="Object 10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3038986" y="5408627"/>
            <a:ext cx="263380" cy="263380"/>
          </a:xfrm>
          <a:prstGeom prst="rect">
            <a:avLst/>
          </a:prstGeom>
        </p:spPr>
      </p:pic>
      <p:pic>
        <p:nvPicPr>
          <p:cNvPr id="20" name="Object 11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3464641" y="5408627"/>
            <a:ext cx="263380" cy="263380"/>
          </a:xfrm>
          <a:prstGeom prst="rect">
            <a:avLst/>
          </a:prstGeom>
        </p:spPr>
      </p:pic>
      <p:pic>
        <p:nvPicPr>
          <p:cNvPr id="21" name="Object 12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3875055" y="5408626"/>
            <a:ext cx="263379" cy="219483"/>
          </a:xfrm>
          <a:prstGeom prst="rect">
            <a:avLst/>
          </a:prstGeom>
        </p:spPr>
      </p:pic>
      <p:pic>
        <p:nvPicPr>
          <p:cNvPr id="22" name="Object 13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4304104" y="5475651"/>
            <a:ext cx="877932" cy="131690"/>
          </a:xfrm>
          <a:prstGeom prst="rect">
            <a:avLst/>
          </a:prstGeom>
        </p:spPr>
      </p:pic>
      <p:sp>
        <p:nvSpPr>
          <p:cNvPr id="24" name="Прямоугольник 23"/>
          <p:cNvSpPr/>
          <p:nvPr userDrawn="1"/>
        </p:nvSpPr>
        <p:spPr>
          <a:xfrm>
            <a:off x="4389140" y="1948441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 userDrawn="1"/>
        </p:nvSpPr>
        <p:spPr>
          <a:xfrm>
            <a:off x="4389140" y="2853043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 userDrawn="1"/>
        </p:nvSpPr>
        <p:spPr>
          <a:xfrm>
            <a:off x="4389140" y="3757646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5376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en-US" dirty="0"/>
              <a:t>Contacts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3021448" y="1820780"/>
            <a:ext cx="4321175" cy="2554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Site</a:t>
            </a: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:         </a:t>
            </a: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www.napinfo.ru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www.abiz.ru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E-mail: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napi@abiz.ru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abiz@abiz.ru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Phone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+7 831 439 21 82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Fax: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+7 831 434 53 94</a:t>
            </a:r>
          </a:p>
        </p:txBody>
      </p:sp>
      <p:pic>
        <p:nvPicPr>
          <p:cNvPr id="11" name="Object 8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863951" y="5391349"/>
            <a:ext cx="438967" cy="263380"/>
          </a:xfrm>
          <a:prstGeom prst="rect">
            <a:avLst/>
          </a:prstGeom>
        </p:spPr>
      </p:pic>
      <p:pic>
        <p:nvPicPr>
          <p:cNvPr id="12" name="Object 9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451384" y="5403717"/>
            <a:ext cx="438967" cy="263380"/>
          </a:xfrm>
          <a:prstGeom prst="rect">
            <a:avLst/>
          </a:prstGeom>
        </p:spPr>
      </p:pic>
      <p:pic>
        <p:nvPicPr>
          <p:cNvPr id="19" name="Object 10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3038986" y="5408627"/>
            <a:ext cx="263380" cy="263380"/>
          </a:xfrm>
          <a:prstGeom prst="rect">
            <a:avLst/>
          </a:prstGeom>
        </p:spPr>
      </p:pic>
      <p:pic>
        <p:nvPicPr>
          <p:cNvPr id="20" name="Object 11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3464641" y="5408627"/>
            <a:ext cx="263380" cy="263380"/>
          </a:xfrm>
          <a:prstGeom prst="rect">
            <a:avLst/>
          </a:prstGeom>
        </p:spPr>
      </p:pic>
      <p:pic>
        <p:nvPicPr>
          <p:cNvPr id="21" name="Object 12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3875055" y="5408626"/>
            <a:ext cx="263379" cy="219483"/>
          </a:xfrm>
          <a:prstGeom prst="rect">
            <a:avLst/>
          </a:prstGeom>
        </p:spPr>
      </p:pic>
      <p:pic>
        <p:nvPicPr>
          <p:cNvPr id="22" name="Object 13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4304104" y="5475651"/>
            <a:ext cx="877932" cy="131690"/>
          </a:xfrm>
          <a:prstGeom prst="rect">
            <a:avLst/>
          </a:prstGeom>
        </p:spPr>
      </p:pic>
      <p:sp>
        <p:nvSpPr>
          <p:cNvPr id="24" name="Прямоугольник 23"/>
          <p:cNvSpPr/>
          <p:nvPr userDrawn="1"/>
        </p:nvSpPr>
        <p:spPr>
          <a:xfrm>
            <a:off x="4389140" y="1948441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 userDrawn="1"/>
        </p:nvSpPr>
        <p:spPr>
          <a:xfrm>
            <a:off x="4389140" y="2853043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 userDrawn="1"/>
        </p:nvSpPr>
        <p:spPr>
          <a:xfrm>
            <a:off x="4389140" y="3757646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5935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7665" y="838200"/>
            <a:ext cx="7694083" cy="54102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17957" y="6596592"/>
            <a:ext cx="372535" cy="109009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3353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27666" y="821267"/>
            <a:ext cx="2949178" cy="54948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86206" y="6582834"/>
            <a:ext cx="406401" cy="142876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326467" y="821268"/>
            <a:ext cx="4595282" cy="549486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850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72571" y="821268"/>
            <a:ext cx="2949178" cy="54948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86206" y="6582834"/>
            <a:ext cx="406401" cy="142876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1227666" y="821268"/>
            <a:ext cx="4595282" cy="549486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1028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27665" y="3928533"/>
            <a:ext cx="377613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2333" y="3928533"/>
            <a:ext cx="379941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70332" y="6589183"/>
            <a:ext cx="4196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3"/>
          </p:nvPr>
        </p:nvSpPr>
        <p:spPr>
          <a:xfrm>
            <a:off x="1219199" y="824971"/>
            <a:ext cx="3784601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1219199" y="1163637"/>
            <a:ext cx="377613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5"/>
          </p:nvPr>
        </p:nvSpPr>
        <p:spPr>
          <a:xfrm>
            <a:off x="5113867" y="1163637"/>
            <a:ext cx="379941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831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70332" y="6589183"/>
            <a:ext cx="4196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3"/>
          </p:nvPr>
        </p:nvSpPr>
        <p:spPr>
          <a:xfrm>
            <a:off x="1219199" y="824971"/>
            <a:ext cx="3784601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1219199" y="1163636"/>
            <a:ext cx="3776135" cy="5110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5"/>
          </p:nvPr>
        </p:nvSpPr>
        <p:spPr>
          <a:xfrm>
            <a:off x="5113867" y="1163636"/>
            <a:ext cx="3799415" cy="5110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610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221133" y="6594475"/>
            <a:ext cx="366446" cy="117476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25" name="Content Placeholder 2"/>
          <p:cNvSpPr>
            <a:spLocks noGrp="1"/>
          </p:cNvSpPr>
          <p:nvPr>
            <p:ph idx="1"/>
          </p:nvPr>
        </p:nvSpPr>
        <p:spPr>
          <a:xfrm>
            <a:off x="1219199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26" name="Subtitle 2"/>
          <p:cNvSpPr>
            <a:spLocks noGrp="1"/>
          </p:cNvSpPr>
          <p:nvPr>
            <p:ph type="subTitle" idx="19"/>
          </p:nvPr>
        </p:nvSpPr>
        <p:spPr>
          <a:xfrm>
            <a:off x="1219199" y="824971"/>
            <a:ext cx="2445675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20"/>
          </p:nvPr>
        </p:nvSpPr>
        <p:spPr>
          <a:xfrm>
            <a:off x="3165827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21"/>
          </p:nvPr>
        </p:nvSpPr>
        <p:spPr>
          <a:xfrm>
            <a:off x="5112455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idx="22"/>
          </p:nvPr>
        </p:nvSpPr>
        <p:spPr>
          <a:xfrm>
            <a:off x="7059082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212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1132" y="6589183"/>
            <a:ext cx="3688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27665" y="833172"/>
            <a:ext cx="7694083" cy="150512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2529947"/>
            <a:ext cx="2437208" cy="378619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2529947"/>
            <a:ext cx="2432426" cy="378619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2529947"/>
            <a:ext cx="2439416" cy="378619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4573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1132" y="6589183"/>
            <a:ext cx="3688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27665" y="1354845"/>
            <a:ext cx="7694083" cy="2480555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4004733"/>
            <a:ext cx="2437208" cy="2311404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4004733"/>
            <a:ext cx="2432426" cy="2311404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4004733"/>
            <a:ext cx="2439416" cy="2311404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9"/>
          </p:nvPr>
        </p:nvSpPr>
        <p:spPr>
          <a:xfrm>
            <a:off x="1219199" y="824971"/>
            <a:ext cx="7702549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3760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22419" y="205058"/>
            <a:ext cx="7719173" cy="4297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2418" y="815341"/>
            <a:ext cx="7719173" cy="55410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" name="Прямоугольник 14"/>
          <p:cNvSpPr/>
          <p:nvPr userDrawn="1"/>
        </p:nvSpPr>
        <p:spPr>
          <a:xfrm>
            <a:off x="8682037" y="6636005"/>
            <a:ext cx="259553" cy="36000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 userDrawn="1"/>
        </p:nvSpPr>
        <p:spPr>
          <a:xfrm>
            <a:off x="195869" y="6636005"/>
            <a:ext cx="6824056" cy="36000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 userDrawn="1"/>
        </p:nvSpPr>
        <p:spPr>
          <a:xfrm>
            <a:off x="6961625" y="6542073"/>
            <a:ext cx="1795684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b="1" dirty="0">
                <a:solidFill>
                  <a:srgbClr val="2C3E50"/>
                </a:solidFill>
              </a:rPr>
              <a:t>Russian Automotive</a:t>
            </a:r>
            <a:r>
              <a:rPr lang="en-US" sz="700" b="1" baseline="0" dirty="0">
                <a:solidFill>
                  <a:srgbClr val="2C3E50"/>
                </a:solidFill>
              </a:rPr>
              <a:t> Market Research</a:t>
            </a:r>
            <a:endParaRPr lang="ru-RU" sz="700" b="1" dirty="0">
              <a:solidFill>
                <a:srgbClr val="2C3E50"/>
              </a:solidFill>
            </a:endParaRPr>
          </a:p>
        </p:txBody>
      </p:sp>
      <p:sp>
        <p:nvSpPr>
          <p:cNvPr id="19" name="Прямоугольник 18"/>
          <p:cNvSpPr/>
          <p:nvPr userDrawn="1"/>
        </p:nvSpPr>
        <p:spPr>
          <a:xfrm>
            <a:off x="1238096" y="587616"/>
            <a:ext cx="7719173" cy="18000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" name="Рисунок 19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377" y="200020"/>
            <a:ext cx="925031" cy="615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178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8" r:id="rId3"/>
    <p:sldLayoutId id="2147483675" r:id="rId4"/>
    <p:sldLayoutId id="2147483664" r:id="rId5"/>
    <p:sldLayoutId id="2147483680" r:id="rId6"/>
    <p:sldLayoutId id="2147483672" r:id="rId7"/>
    <p:sldLayoutId id="2147483663" r:id="rId8"/>
    <p:sldLayoutId id="2147483678" r:id="rId9"/>
    <p:sldLayoutId id="2147483676" r:id="rId10"/>
    <p:sldLayoutId id="2147483673" r:id="rId11"/>
    <p:sldLayoutId id="2147483674" r:id="rId12"/>
    <p:sldLayoutId id="2147483677" r:id="rId13"/>
    <p:sldLayoutId id="2147483679" r:id="rId14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1800" kern="1200">
          <a:solidFill>
            <a:srgbClr val="2C3E5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zen.yandex.ru/id/5ed4f86d0929ca3c20246790" TargetMode="External"/><Relationship Id="rId3" Type="http://schemas.openxmlformats.org/officeDocument/2006/relationships/image" Target="../media/image9.svg"/><Relationship Id="rId7" Type="http://schemas.openxmlformats.org/officeDocument/2006/relationships/hyperlink" Target="https://www.napinfo.ru/news" TargetMode="External"/><Relationship Id="rId12" Type="http://schemas.openxmlformats.org/officeDocument/2006/relationships/image" Target="../media/image13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napinfo.ru/press-releases" TargetMode="External"/><Relationship Id="rId11" Type="http://schemas.openxmlformats.org/officeDocument/2006/relationships/image" Target="../media/image12.png"/><Relationship Id="rId5" Type="http://schemas.openxmlformats.org/officeDocument/2006/relationships/hyperlink" Target="https://www.napinfo.ru/infographics" TargetMode="External"/><Relationship Id="rId10" Type="http://schemas.openxmlformats.org/officeDocument/2006/relationships/image" Target="../media/image11.svg"/><Relationship Id="rId4" Type="http://schemas.openxmlformats.org/officeDocument/2006/relationships/hyperlink" Target="https://leasingstat.ru/vse-lizingovye-sdelki/" TargetMode="External"/><Relationship Id="rId9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E3FF294D-230F-4BF8-B326-570D144F64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2987" y="2171700"/>
            <a:ext cx="4981575" cy="3886200"/>
          </a:xfrm>
          <a:prstGeom prst="rect">
            <a:avLst/>
          </a:prstGeom>
        </p:spPr>
      </p:pic>
      <p:sp>
        <p:nvSpPr>
          <p:cNvPr id="8" name="Заголовок 2"/>
          <p:cNvSpPr txBox="1">
            <a:spLocks/>
          </p:cNvSpPr>
          <p:nvPr/>
        </p:nvSpPr>
        <p:spPr>
          <a:xfrm>
            <a:off x="1348483" y="153871"/>
            <a:ext cx="7486908" cy="43074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kern="1200">
                <a:solidFill>
                  <a:srgbClr val="2C3E5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400" b="0" i="0" dirty="0">
                <a:solidFill>
                  <a:srgbClr val="212121"/>
                </a:solidFill>
                <a:effectLst/>
                <a:latin typeface="Arial" panose="020B0604020202020204" pitchFamily="34" charset="0"/>
              </a:rPr>
              <a:t>В финансовый лизинг было передано 333,6 тыс. ед. транспортных средств</a:t>
            </a:r>
            <a:endParaRPr lang="ru-RU" sz="1400" dirty="0"/>
          </a:p>
        </p:txBody>
      </p:sp>
      <p:sp>
        <p:nvSpPr>
          <p:cNvPr id="33" name="TextBox 32"/>
          <p:cNvSpPr txBox="1"/>
          <p:nvPr/>
        </p:nvSpPr>
        <p:spPr>
          <a:xfrm>
            <a:off x="1275587" y="669622"/>
            <a:ext cx="76707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t">
              <a:spcAft>
                <a:spcPts val="600"/>
              </a:spcAft>
            </a:pPr>
            <a:r>
              <a:rPr lang="ru-RU" sz="1100" b="0" i="0" dirty="0">
                <a:solidFill>
                  <a:srgbClr val="212121"/>
                </a:solidFill>
                <a:effectLst/>
                <a:latin typeface="Arial" panose="020B0604020202020204" pitchFamily="34" charset="0"/>
              </a:rPr>
              <a:t>Согласно данным </a:t>
            </a:r>
            <a:r>
              <a:rPr lang="ru-RU" sz="1100" b="0" i="0" dirty="0" err="1">
                <a:solidFill>
                  <a:srgbClr val="212121"/>
                </a:solidFill>
                <a:effectLst/>
                <a:latin typeface="Arial" panose="020B0604020202020204" pitchFamily="34" charset="0"/>
              </a:rPr>
              <a:t>Russian</a:t>
            </a:r>
            <a:r>
              <a:rPr lang="ru-RU" sz="1100" b="0" i="0" dirty="0">
                <a:solidFill>
                  <a:srgbClr val="212121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100" b="0" i="0" dirty="0" err="1">
                <a:solidFill>
                  <a:srgbClr val="212121"/>
                </a:solidFill>
                <a:effectLst/>
                <a:latin typeface="Arial" panose="020B0604020202020204" pitchFamily="34" charset="0"/>
              </a:rPr>
              <a:t>Automotive</a:t>
            </a:r>
            <a:r>
              <a:rPr lang="ru-RU" sz="1100" b="0" i="0" dirty="0">
                <a:solidFill>
                  <a:srgbClr val="212121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100" b="0" i="0" dirty="0" err="1">
                <a:solidFill>
                  <a:srgbClr val="212121"/>
                </a:solidFill>
                <a:effectLst/>
                <a:latin typeface="Arial" panose="020B0604020202020204" pitchFamily="34" charset="0"/>
              </a:rPr>
              <a:t>Market</a:t>
            </a:r>
            <a:r>
              <a:rPr lang="ru-RU" sz="1100" b="0" i="0" dirty="0">
                <a:solidFill>
                  <a:srgbClr val="212121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100" b="0" i="0" dirty="0" err="1">
                <a:solidFill>
                  <a:srgbClr val="212121"/>
                </a:solidFill>
                <a:effectLst/>
                <a:latin typeface="Arial" panose="020B0604020202020204" pitchFamily="34" charset="0"/>
              </a:rPr>
              <a:t>Research</a:t>
            </a:r>
            <a:r>
              <a:rPr lang="ru-RU" sz="1100" b="0" i="0" dirty="0">
                <a:solidFill>
                  <a:srgbClr val="212121"/>
                </a:solidFill>
                <a:effectLst/>
                <a:latin typeface="Arial" panose="020B0604020202020204" pitchFamily="34" charset="0"/>
              </a:rPr>
              <a:t>, в 2020 г. в </a:t>
            </a:r>
            <a:r>
              <a:rPr lang="ru-RU" sz="1100" b="0" i="0" dirty="0">
                <a:solidFill>
                  <a:srgbClr val="212121"/>
                </a:solidFill>
                <a:effectLst/>
                <a:latin typeface="Arial" panose="020B0604020202020204" pitchFamily="34" charset="0"/>
                <a:hlinkClick r:id="rId4"/>
              </a:rPr>
              <a:t>финансовый лизинг</a:t>
            </a:r>
            <a:r>
              <a:rPr lang="ru-RU" sz="1100" b="0" i="0" dirty="0">
                <a:solidFill>
                  <a:srgbClr val="212121"/>
                </a:solidFill>
                <a:effectLst/>
                <a:latin typeface="Arial" panose="020B0604020202020204" pitchFamily="34" charset="0"/>
              </a:rPr>
              <a:t> было передано 333,6 тыс. ед. транспортных средств, что на 10% больше, чем в 2019 г. </a:t>
            </a:r>
          </a:p>
          <a:p>
            <a:pPr algn="just" fontAlgn="t">
              <a:spcAft>
                <a:spcPts val="600"/>
              </a:spcAft>
            </a:pPr>
            <a:r>
              <a:rPr lang="ru-RU" sz="1100" b="0" i="0" dirty="0">
                <a:solidFill>
                  <a:srgbClr val="212121"/>
                </a:solidFill>
                <a:effectLst/>
                <a:latin typeface="Arial" panose="020B0604020202020204" pitchFamily="34" charset="0"/>
              </a:rPr>
              <a:t>По итогам 2020 года количество приобретаемой в лизинг спецтехники выросло на 24%, водных транспортных средств на 13%, автомобилей на 9%, железнодорожных транспортных средств на 8%. Количество приобретаемых в лизинг воздушных транспортных средств, напротив, сократилось на </a:t>
            </a:r>
            <a:r>
              <a:rPr lang="ru-RU" sz="1100" b="0" i="0">
                <a:solidFill>
                  <a:srgbClr val="212121"/>
                </a:solidFill>
                <a:effectLst/>
                <a:latin typeface="Arial" panose="020B0604020202020204" pitchFamily="34" charset="0"/>
              </a:rPr>
              <a:t>21%.</a:t>
            </a:r>
            <a:endParaRPr lang="ru-RU" sz="1100" b="0" i="0" dirty="0">
              <a:solidFill>
                <a:srgbClr val="21212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75587" y="1758618"/>
            <a:ext cx="37082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 sz="14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ru-RU" sz="1000" b="1" dirty="0"/>
              <a:t>Предметы лизинга в договорах,</a:t>
            </a:r>
            <a:br>
              <a:rPr lang="ru-RU" sz="1000" b="1" dirty="0"/>
            </a:br>
            <a:r>
              <a:rPr lang="ru-RU" sz="1000" b="1" dirty="0"/>
              <a:t>заключенных в 2019 и 2020 гг., тыс. ед.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0D72323-CBA5-41B9-B1F7-3E4B13721C81}"/>
              </a:ext>
            </a:extLst>
          </p:cNvPr>
          <p:cNvSpPr txBox="1"/>
          <p:nvPr/>
        </p:nvSpPr>
        <p:spPr>
          <a:xfrm>
            <a:off x="5210175" y="5833863"/>
            <a:ext cx="3574286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180340" algn="r">
              <a:spcBef>
                <a:spcPts val="600"/>
              </a:spcBef>
              <a:spcAft>
                <a:spcPts val="600"/>
              </a:spcAft>
            </a:pPr>
            <a:r>
              <a:rPr lang="ru-RU" sz="9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Источник</a:t>
            </a:r>
            <a:r>
              <a:rPr lang="en-US" sz="9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ru-RU" sz="900" i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Федресурс</a:t>
            </a:r>
            <a:r>
              <a:rPr lang="en-US" sz="9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Russian Automotive Market Research</a:t>
            </a:r>
            <a:endParaRPr lang="ru-RU" sz="900" dirty="0">
              <a:effectLst/>
              <a:latin typeface="Arial" panose="020B0604020202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TextBox 4">
            <a:extLst>
              <a:ext uri="{FF2B5EF4-FFF2-40B4-BE49-F238E27FC236}">
                <a16:creationId xmlns:a16="http://schemas.microsoft.com/office/drawing/2014/main" id="{EF4B9D8A-03AB-483D-A3E7-D21FA2203086}"/>
              </a:ext>
            </a:extLst>
          </p:cNvPr>
          <p:cNvSpPr txBox="1"/>
          <p:nvPr/>
        </p:nvSpPr>
        <p:spPr>
          <a:xfrm>
            <a:off x="1126258" y="6164375"/>
            <a:ext cx="7486908" cy="458139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500"/>
              </a:lnSpc>
            </a:pPr>
            <a:r>
              <a:rPr lang="ru-RU" sz="1000" b="0" i="0" dirty="0"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Еще больше актуальной информации для Ваших отчетов и презентаций</a:t>
            </a:r>
          </a:p>
          <a:p>
            <a:pPr algn="ctr">
              <a:lnSpc>
                <a:spcPts val="1500"/>
              </a:lnSpc>
            </a:pPr>
            <a:r>
              <a:rPr lang="ru-RU" sz="1000" b="0" i="0" dirty="0"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в свободном доступе  - в разделах </a:t>
            </a:r>
            <a:r>
              <a:rPr lang="ru-RU" sz="1000" b="0" i="0" u="sng" dirty="0">
                <a:solidFill>
                  <a:srgbClr val="C00000"/>
                </a:solidFill>
                <a:effectLst/>
                <a:latin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Инфографика</a:t>
            </a:r>
            <a:r>
              <a:rPr lang="ru-RU" sz="1000" b="0" i="0" dirty="0"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, </a:t>
            </a:r>
            <a:r>
              <a:rPr lang="ru-RU" sz="1000" b="0" i="0" u="sng" dirty="0">
                <a:solidFill>
                  <a:srgbClr val="C00000"/>
                </a:solidFill>
                <a:effectLst/>
                <a:latin typeface="Arial" panose="020B0604020202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Пресс-релизы</a:t>
            </a:r>
            <a:r>
              <a:rPr lang="ru-RU" sz="1000" dirty="0">
                <a:solidFill>
                  <a:srgbClr val="C00000"/>
                </a:solidFill>
                <a:latin typeface="Arial" panose="020B0604020202020204" pitchFamily="34" charset="0"/>
              </a:rPr>
              <a:t>, </a:t>
            </a:r>
            <a:r>
              <a:rPr lang="ru-RU" sz="1000" b="0" i="0" u="none" strike="noStrike" dirty="0">
                <a:solidFill>
                  <a:srgbClr val="C00000"/>
                </a:solidFill>
                <a:effectLst/>
                <a:latin typeface="Arial" panose="020B0604020202020204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Новости</a:t>
            </a:r>
            <a:r>
              <a:rPr lang="ru-RU" sz="1000" b="0" i="0" u="none" strike="noStrike" dirty="0"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 и на </a:t>
            </a:r>
            <a:r>
              <a:rPr lang="ru-RU" sz="1000" b="0" i="0" u="sng" dirty="0" err="1">
                <a:solidFill>
                  <a:srgbClr val="C00000"/>
                </a:solidFill>
                <a:effectLst/>
                <a:latin typeface="Arial" panose="020B0604020202020204" pitchFamily="34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Яндекс.Дзен</a:t>
            </a:r>
            <a:endParaRPr lang="ru-RU" sz="1000" b="0" i="0" dirty="0">
              <a:solidFill>
                <a:srgbClr val="C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E0CD41A-3020-4F52-B266-96E04B83C812}"/>
              </a:ext>
            </a:extLst>
          </p:cNvPr>
          <p:cNvSpPr txBox="1"/>
          <p:nvPr/>
        </p:nvSpPr>
        <p:spPr>
          <a:xfrm>
            <a:off x="5927208" y="1702888"/>
            <a:ext cx="26475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 sz="14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ru-RU" sz="1000" b="1" dirty="0"/>
              <a:t>Доля предметов лизинга в договорах,</a:t>
            </a:r>
          </a:p>
          <a:p>
            <a:pPr algn="ctr">
              <a:defRPr sz="14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ru-RU" sz="1000" b="1" dirty="0"/>
              <a:t>заключенных в 2019 и 2020 гг.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8ADF326-6BA0-460C-9F12-13EFBBFA9B44}"/>
              </a:ext>
            </a:extLst>
          </p:cNvPr>
          <p:cNvSpPr txBox="1"/>
          <p:nvPr/>
        </p:nvSpPr>
        <p:spPr>
          <a:xfrm>
            <a:off x="2837647" y="2422498"/>
            <a:ext cx="1790606" cy="769441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Все ТС</a:t>
            </a:r>
          </a:p>
          <a:p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2019: 304,1 тыс. ед. </a:t>
            </a:r>
          </a:p>
          <a:p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2020: 333,6 тыс. ед.</a:t>
            </a:r>
          </a:p>
          <a:p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2020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/2019: </a:t>
            </a:r>
            <a:r>
              <a:rPr lang="en-US" sz="11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+10%</a:t>
            </a:r>
            <a:endParaRPr lang="ru-RU" sz="110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B7154511-E3B4-466D-AEBE-B68BE87FF7E3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857500" y="3790950"/>
            <a:ext cx="2609850" cy="781050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92FE55FD-1ED9-4058-B61A-B8A61E9E2716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238875" y="2047875"/>
            <a:ext cx="2324100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241180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бразец заголовка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2668</TotalTime>
  <Words>175</Words>
  <Application>Microsoft Office PowerPoint</Application>
  <PresentationFormat>Экран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3" baseType="lpstr">
      <vt:lpstr>Arial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Евсегнеев Сергей Михайлович</dc:creator>
  <cp:lastModifiedBy>Болушева Ольга Александровна</cp:lastModifiedBy>
  <cp:revision>271</cp:revision>
  <cp:lastPrinted>2020-10-08T09:57:04Z</cp:lastPrinted>
  <dcterms:created xsi:type="dcterms:W3CDTF">2017-01-10T10:06:35Z</dcterms:created>
  <dcterms:modified xsi:type="dcterms:W3CDTF">2021-04-05T10:36:58Z</dcterms:modified>
</cp:coreProperties>
</file>