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6412" autoAdjust="0"/>
  </p:normalViewPr>
  <p:slideViewPr>
    <p:cSldViewPr snapToGrid="0">
      <p:cViewPr>
        <p:scale>
          <a:sx n="106" d="100"/>
          <a:sy n="106" d="100"/>
        </p:scale>
        <p:origin x="2076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vse-lizingovye-sdelki/" TargetMode="Externa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890" y="2448730"/>
            <a:ext cx="5983932" cy="3336667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Лизинг специальной и сельскохозяйственной техники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75587" y="669622"/>
            <a:ext cx="76707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По данным Russian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Automotive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Market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Research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за первое полугодие 2021 г.* в </a:t>
            </a:r>
            <a:r>
              <a:rPr lang="ru-RU" sz="1100" b="0" i="0" u="sng" dirty="0">
                <a:solidFill>
                  <a:srgbClr val="212121"/>
                </a:solidFill>
                <a:effectLst/>
                <a:latin typeface="Arial" panose="020B0604020202020204" pitchFamily="34" charset="0"/>
                <a:hlinkClick r:id="rId3"/>
              </a:rPr>
              <a:t>финансовый лизинг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 передано 16,0 тыс. ед. специальной техники (+80% АППГ) и 3,3 тыс. ед. сельскохозяйственной техники (+51% АППГ). </a:t>
            </a:r>
          </a:p>
          <a:p>
            <a:pPr algn="just" fontAlgn="t">
              <a:spcAft>
                <a:spcPts val="600"/>
              </a:spcAft>
            </a:pP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Наибольшим спросом в финансовом лизинге специальной техники пользовалась дорожно-строительная (7,5 тыс. ед.) и складская (1,3 тыс. ед.) техника. </a:t>
            </a:r>
          </a:p>
          <a:p>
            <a:pPr algn="just" fontAlgn="t">
              <a:spcAft>
                <a:spcPts val="600"/>
              </a:spcAft>
            </a:pP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Большим спросом в финансовом лизинге сельскохозяйственной техники в рассматриваемом периоде пользовались трактора (2,4 тыс. ед.) и комбайны (0,5 тыс. ед.).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2864" y="1942100"/>
            <a:ext cx="5700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Специальная и сельскохозяйственная техника</a:t>
            </a:r>
            <a:br>
              <a:rPr lang="ru-RU" sz="1000" b="1" dirty="0"/>
            </a:br>
            <a:r>
              <a:rPr lang="ru-RU" sz="1000" b="1" dirty="0"/>
              <a:t>в лизинговых договорах первого полугодия 2021 г., тыс. ед.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D72323-CBA5-41B9-B1F7-3E4B13721C81}"/>
              </a:ext>
            </a:extLst>
          </p:cNvPr>
          <p:cNvSpPr txBox="1"/>
          <p:nvPr/>
        </p:nvSpPr>
        <p:spPr>
          <a:xfrm>
            <a:off x="4212461" y="5882782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Федресурс</a:t>
            </a:r>
            <a:r>
              <a:rPr lang="en-US" sz="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Russian Automotive Market Research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914075A-950E-422D-852B-0B83060ED23F}"/>
              </a:ext>
            </a:extLst>
          </p:cNvPr>
          <p:cNvCxnSpPr/>
          <p:nvPr/>
        </p:nvCxnSpPr>
        <p:spPr>
          <a:xfrm>
            <a:off x="1046987" y="6171584"/>
            <a:ext cx="12391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43746AE-4C16-471B-9C38-CA4A087CEBAF}"/>
              </a:ext>
            </a:extLst>
          </p:cNvPr>
          <p:cNvSpPr txBox="1"/>
          <p:nvPr/>
        </p:nvSpPr>
        <p:spPr>
          <a:xfrm>
            <a:off x="888637" y="6233618"/>
            <a:ext cx="74517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8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* Здесь и далее договоры финансового лизинга, заключенные в январе-июне 2021 г., действующие на 01.07.2021 г</a:t>
            </a:r>
            <a:r>
              <a:rPr lang="ru-RU" sz="800" i="1" dirty="0">
                <a:solidFill>
                  <a:srgbClr val="212121"/>
                </a:solidFill>
                <a:latin typeface="Arial" panose="020B0604020202020204" pitchFamily="34" charset="0"/>
              </a:rPr>
              <a:t>.</a:t>
            </a:r>
            <a:br>
              <a:rPr lang="ru-RU" sz="800" i="1" dirty="0">
                <a:solidFill>
                  <a:srgbClr val="212121"/>
                </a:solidFill>
                <a:latin typeface="Arial" panose="020B0604020202020204" pitchFamily="34" charset="0"/>
              </a:rPr>
            </a:br>
            <a:r>
              <a:rPr lang="ru-RU" sz="800" i="1" dirty="0">
                <a:solidFill>
                  <a:srgbClr val="212121"/>
                </a:solidFill>
                <a:latin typeface="Arial" panose="020B0604020202020204" pitchFamily="34" charset="0"/>
              </a:rPr>
              <a:t>** Здесь и далее договоры финансового лизинга, заключенные в январе-июне 2021 г., действовавшие на </a:t>
            </a:r>
            <a:r>
              <a:rPr lang="ru-RU" sz="800" i="1">
                <a:solidFill>
                  <a:srgbClr val="212121"/>
                </a:solidFill>
                <a:latin typeface="Arial" panose="020B0604020202020204" pitchFamily="34" charset="0"/>
              </a:rPr>
              <a:t>01.07.2020 </a:t>
            </a:r>
            <a:r>
              <a:rPr lang="ru-RU" sz="800" i="1" smtClean="0">
                <a:solidFill>
                  <a:srgbClr val="212121"/>
                </a:solidFill>
                <a:latin typeface="Arial" panose="020B0604020202020204" pitchFamily="34" charset="0"/>
              </a:rPr>
              <a:t>г.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CA24A8-AFDB-4F43-96CB-1A161316F30B}"/>
              </a:ext>
            </a:extLst>
          </p:cNvPr>
          <p:cNvSpPr txBox="1"/>
          <p:nvPr/>
        </p:nvSpPr>
        <p:spPr>
          <a:xfrm>
            <a:off x="2669534" y="2365874"/>
            <a:ext cx="551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+64%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71DB2F-DD10-452C-9347-E1CA512B90A3}"/>
              </a:ext>
            </a:extLst>
          </p:cNvPr>
          <p:cNvSpPr txBox="1"/>
          <p:nvPr/>
        </p:nvSpPr>
        <p:spPr>
          <a:xfrm>
            <a:off x="4020671" y="4103377"/>
            <a:ext cx="551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+28%</a:t>
            </a:r>
          </a:p>
        </p:txBody>
      </p:sp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2556</TotalTime>
  <Words>44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261</cp:revision>
  <cp:lastPrinted>2020-10-08T09:57:04Z</cp:lastPrinted>
  <dcterms:created xsi:type="dcterms:W3CDTF">2017-01-10T10:06:35Z</dcterms:created>
  <dcterms:modified xsi:type="dcterms:W3CDTF">2021-08-05T09:08:05Z</dcterms:modified>
</cp:coreProperties>
</file>