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FF7575"/>
    <a:srgbClr val="F7C7A7"/>
    <a:srgbClr val="615B5B"/>
    <a:srgbClr val="8AE693"/>
    <a:srgbClr val="AAC5FC"/>
    <a:srgbClr val="BBDCF1"/>
    <a:srgbClr val="B3F09A"/>
    <a:srgbClr val="9CEEC7"/>
    <a:srgbClr val="A0EA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8" d="100"/>
          <a:sy n="98" d="100"/>
        </p:scale>
        <p:origin x="2358" y="3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leasingstat.r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C43746AE-4C16-471B-9C38-CA4A087CEBAF}"/>
              </a:ext>
            </a:extLst>
          </p:cNvPr>
          <p:cNvSpPr txBox="1"/>
          <p:nvPr/>
        </p:nvSpPr>
        <p:spPr>
          <a:xfrm>
            <a:off x="246185" y="6108309"/>
            <a:ext cx="8897815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900" i="1" dirty="0">
                <a:solidFill>
                  <a:srgbClr val="212121"/>
                </a:solidFill>
                <a:latin typeface="Arial" panose="020B0604020202020204" pitchFamily="34" charset="0"/>
              </a:rPr>
              <a:t>*З</a:t>
            </a:r>
            <a:r>
              <a:rPr lang="ru-RU" sz="900" b="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десь и далее договоры финансового лизинга, заключенные в январе-августе 2021 г., действующие на 01.09.2021 г.</a:t>
            </a:r>
            <a:br>
              <a:rPr lang="ru-RU" sz="900" b="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</a:br>
            <a:r>
              <a:rPr lang="ru-RU" sz="900" b="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*</a:t>
            </a:r>
            <a:r>
              <a:rPr lang="ru-RU" sz="900" i="1" dirty="0">
                <a:solidFill>
                  <a:srgbClr val="212121"/>
                </a:solidFill>
                <a:latin typeface="Arial" panose="020B0604020202020204" pitchFamily="34" charset="0"/>
              </a:rPr>
              <a:t>* Включает: легковые автомобили, LCV, грузовые автомобили и автобусы</a:t>
            </a:r>
            <a:br>
              <a:rPr lang="ru-RU" sz="900" i="1" dirty="0">
                <a:solidFill>
                  <a:srgbClr val="212121"/>
                </a:solidFill>
                <a:latin typeface="Arial" panose="020B0604020202020204" pitchFamily="34" charset="0"/>
              </a:rPr>
            </a:br>
            <a:r>
              <a:rPr lang="ru-RU" sz="900" i="1" dirty="0">
                <a:solidFill>
                  <a:srgbClr val="212121"/>
                </a:solidFill>
                <a:latin typeface="Arial" panose="020B0604020202020204" pitchFamily="34" charset="0"/>
              </a:rPr>
              <a:t>***К компаниям с государственным участием также отнесены лизинговые компании АО ВТБ ЛИЗИНГ, АО СБЕРБАНК </a:t>
            </a:r>
            <a:r>
              <a:rPr lang="ru-RU" sz="900" i="1">
                <a:solidFill>
                  <a:srgbClr val="212121"/>
                </a:solidFill>
                <a:latin typeface="Arial" panose="020B0604020202020204" pitchFamily="34" charset="0"/>
              </a:rPr>
              <a:t>ЛИЗИНГ</a:t>
            </a:r>
            <a:r>
              <a:rPr lang="ru-RU" sz="900" i="1" smtClean="0">
                <a:solidFill>
                  <a:srgbClr val="212121"/>
                </a:solidFill>
                <a:latin typeface="Arial" panose="020B0604020202020204" pitchFamily="34" charset="0"/>
              </a:rPr>
              <a:t>, АО </a:t>
            </a:r>
            <a:r>
              <a:rPr lang="ru-RU" sz="900" i="1" dirty="0">
                <a:solidFill>
                  <a:srgbClr val="212121"/>
                </a:solidFill>
                <a:latin typeface="Arial" panose="020B0604020202020204" pitchFamily="34" charset="0"/>
              </a:rPr>
              <a:t>ГАЗПРОМБАНК ЛИЗИНГ.</a:t>
            </a: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Доля кэптивных компаний в автомобильном лизинге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79450" y="642977"/>
            <a:ext cx="767079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Агентство </a:t>
            </a:r>
            <a:r>
              <a:rPr lang="ru-RU" sz="1100" dirty="0" err="1">
                <a:solidFill>
                  <a:srgbClr val="212121"/>
                </a:solidFill>
                <a:latin typeface="Arial" panose="020B0604020202020204" pitchFamily="34" charset="0"/>
              </a:rPr>
              <a:t>Russian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212121"/>
                </a:solidFill>
                <a:latin typeface="Arial" panose="020B0604020202020204" pitchFamily="34" charset="0"/>
              </a:rPr>
              <a:t>Automotive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212121"/>
                </a:solidFill>
                <a:latin typeface="Arial" panose="020B0604020202020204" pitchFamily="34" charset="0"/>
              </a:rPr>
              <a:t>Market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212121"/>
                </a:solidFill>
                <a:latin typeface="Arial" panose="020B0604020202020204" pitchFamily="34" charset="0"/>
              </a:rPr>
              <a:t>Research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 проанализировало рынок 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  <a:hlinkClick r:id="rId2"/>
              </a:rPr>
              <a:t>финансового лизинга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 автомобилей за восемь месяцев 2021 года. За январь-август 2021 г.* в финансовый лизинг было выдано 192,1 тыс. ед. автомобильного транспорта**. Из них: легковых автомобилей – 110,9 тыс. ед., грузовых автомобилей – 51,1 тыс. ед., </a:t>
            </a:r>
            <a:r>
              <a:rPr lang="en-US" sz="1100" dirty="0">
                <a:solidFill>
                  <a:srgbClr val="212121"/>
                </a:solidFill>
                <a:latin typeface="Arial" panose="020B0604020202020204" pitchFamily="34" charset="0"/>
              </a:rPr>
              <a:t>LCV  - 26,4 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тыс. ед. и автобусов – 3,7 тыс. ед.</a:t>
            </a:r>
          </a:p>
          <a:p>
            <a:pPr algn="just" fontAlgn="t">
              <a:spcAft>
                <a:spcPts val="600"/>
              </a:spcAft>
            </a:pP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По всем видам пассажирской и коммерческой техники наибольшее количество транспортных средств в финансовый лизинг было выдано независимыми компаниями.  Самая большая доля кэптивных лизинговых компаний – в сегменте легковых </a:t>
            </a:r>
            <a:r>
              <a:rPr lang="ru-RU" sz="1100">
                <a:solidFill>
                  <a:srgbClr val="212121"/>
                </a:solidFill>
                <a:latin typeface="Arial" panose="020B0604020202020204" pitchFamily="34" charset="0"/>
              </a:rPr>
              <a:t>автомобилей</a:t>
            </a:r>
            <a:r>
              <a:rPr lang="ru-RU" sz="1100" smtClean="0">
                <a:solidFill>
                  <a:srgbClr val="212121"/>
                </a:solidFill>
                <a:latin typeface="Arial" panose="020B0604020202020204" pitchFamily="34" charset="0"/>
              </a:rPr>
              <a:t>.</a:t>
            </a:r>
            <a:endParaRPr lang="ru-RU" sz="1100" dirty="0">
              <a:solidFill>
                <a:srgbClr val="212121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7592" y="2022268"/>
            <a:ext cx="72957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000" b="1" dirty="0"/>
              <a:t>Долевое участие лизингодателей в сделках </a:t>
            </a:r>
            <a:r>
              <a:rPr lang="ru-RU" sz="1000" b="1"/>
              <a:t>финансового </a:t>
            </a:r>
            <a:r>
              <a:rPr lang="ru-RU" sz="1000" b="1" smtClean="0"/>
              <a:t>лизинга  автотранспортных </a:t>
            </a:r>
            <a:r>
              <a:rPr lang="ru-RU" sz="1000" b="1" dirty="0"/>
              <a:t>средств, %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D72323-CBA5-41B9-B1F7-3E4B13721C81}"/>
              </a:ext>
            </a:extLst>
          </p:cNvPr>
          <p:cNvSpPr txBox="1"/>
          <p:nvPr/>
        </p:nvSpPr>
        <p:spPr>
          <a:xfrm>
            <a:off x="4256891" y="5888424"/>
            <a:ext cx="4572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9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Федресурс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Russian Automotive Market Research</a:t>
            </a:r>
            <a:endParaRPr lang="ru-RU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4914075A-950E-422D-852B-0B83060ED23F}"/>
              </a:ext>
            </a:extLst>
          </p:cNvPr>
          <p:cNvCxnSpPr/>
          <p:nvPr/>
        </p:nvCxnSpPr>
        <p:spPr>
          <a:xfrm>
            <a:off x="333344" y="6122717"/>
            <a:ext cx="12391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5906" y="2284108"/>
            <a:ext cx="7453669" cy="363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2661</TotalTime>
  <Words>143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278</cp:revision>
  <cp:lastPrinted>2020-10-08T09:57:04Z</cp:lastPrinted>
  <dcterms:created xsi:type="dcterms:W3CDTF">2017-01-10T10:06:35Z</dcterms:created>
  <dcterms:modified xsi:type="dcterms:W3CDTF">2021-10-14T09:48:49Z</dcterms:modified>
</cp:coreProperties>
</file>