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FF"/>
    <a:srgbClr val="FF7575"/>
    <a:srgbClr val="F7C7A7"/>
    <a:srgbClr val="615B5B"/>
    <a:srgbClr val="8AE693"/>
    <a:srgbClr val="AAC5FC"/>
    <a:srgbClr val="BBDCF1"/>
    <a:srgbClr val="B3F09A"/>
    <a:srgbClr val="9CE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100" d="100"/>
          <a:sy n="100" d="100"/>
        </p:scale>
        <p:origin x="2298" y="2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hyperlink" Target="https://leasingstat.ru/vse-lizingovye-sdelki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0D72323-CBA5-41B9-B1F7-3E4B13721C81}"/>
              </a:ext>
            </a:extLst>
          </p:cNvPr>
          <p:cNvSpPr txBox="1"/>
          <p:nvPr/>
        </p:nvSpPr>
        <p:spPr>
          <a:xfrm>
            <a:off x="4374386" y="5906569"/>
            <a:ext cx="457200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80340" algn="r">
              <a:spcBef>
                <a:spcPts val="600"/>
              </a:spcBef>
              <a:spcAft>
                <a:spcPts val="600"/>
              </a:spcAft>
            </a:pPr>
            <a:r>
              <a:rPr lang="ru-RU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Источник</a:t>
            </a:r>
            <a:r>
              <a:rPr lang="en-US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ru-RU" sz="9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Федресурс</a:t>
            </a:r>
            <a:r>
              <a:rPr lang="en-US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Russian Automotive Market Research</a:t>
            </a:r>
            <a:endParaRPr lang="ru-RU" sz="900" dirty="0">
              <a:effectLst/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43746AE-4C16-471B-9C38-CA4A087CEBAF}"/>
              </a:ext>
            </a:extLst>
          </p:cNvPr>
          <p:cNvSpPr txBox="1"/>
          <p:nvPr/>
        </p:nvSpPr>
        <p:spPr>
          <a:xfrm>
            <a:off x="944889" y="6238731"/>
            <a:ext cx="745171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800" i="1" smtClean="0">
                <a:solidFill>
                  <a:srgbClr val="212121"/>
                </a:solidFill>
                <a:latin typeface="Arial" panose="020B0604020202020204" pitchFamily="34" charset="0"/>
              </a:rPr>
              <a:t>* З</a:t>
            </a:r>
            <a:r>
              <a:rPr lang="ru-RU" sz="800" b="0" i="1" smtClean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десь </a:t>
            </a:r>
            <a:r>
              <a:rPr lang="ru-RU" sz="800" b="0" i="1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и далее договоры финансового лизинга, заключенные в январе-сентябре 2021 г., действующие на 01.10.2021 г.</a:t>
            </a:r>
            <a:br>
              <a:rPr lang="ru-RU" sz="800" b="0" i="1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</a:br>
            <a:r>
              <a:rPr lang="ru-RU" sz="800" b="0" i="1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** </a:t>
            </a:r>
            <a:r>
              <a:rPr lang="ru-RU" sz="800" i="1" dirty="0">
                <a:solidFill>
                  <a:srgbClr val="212121"/>
                </a:solidFill>
                <a:latin typeface="Arial" panose="020B0604020202020204" pitchFamily="34" charset="0"/>
              </a:rPr>
              <a:t>Здесь и далее договоры финансового лизинга, заключенные в январе-сентябре 2020 г., действовавшие на 01.10.2020 г.</a:t>
            </a:r>
            <a:r>
              <a:rPr lang="ru-RU" sz="800" b="0" i="1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/>
            </a:r>
            <a:br>
              <a:rPr lang="ru-RU" sz="800" b="0" i="1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</a:br>
            <a:endParaRPr lang="ru-RU" sz="800" b="0" i="1" dirty="0">
              <a:solidFill>
                <a:srgbClr val="21212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Заголовок 2"/>
          <p:cNvSpPr txBox="1">
            <a:spLocks/>
          </p:cNvSpPr>
          <p:nvPr/>
        </p:nvSpPr>
        <p:spPr>
          <a:xfrm>
            <a:off x="1348483" y="153871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/>
              <a:t>Где больше вырос спрос на </a:t>
            </a:r>
            <a:r>
              <a:rPr lang="ru-RU" sz="1400" dirty="0" err="1"/>
              <a:t>автолизинг</a:t>
            </a:r>
            <a:r>
              <a:rPr lang="ru-RU" sz="1400" dirty="0"/>
              <a:t>?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151762" y="660097"/>
            <a:ext cx="767079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spcAft>
                <a:spcPts val="600"/>
              </a:spcAft>
            </a:pP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</a:rPr>
              <a:t>Агентство </a:t>
            </a:r>
            <a:r>
              <a:rPr lang="ru-RU" sz="1100" dirty="0" err="1">
                <a:solidFill>
                  <a:srgbClr val="212121"/>
                </a:solidFill>
                <a:latin typeface="Arial" panose="020B0604020202020204" pitchFamily="34" charset="0"/>
              </a:rPr>
              <a:t>Russian</a:t>
            </a: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rgbClr val="212121"/>
                </a:solidFill>
                <a:latin typeface="Arial" panose="020B0604020202020204" pitchFamily="34" charset="0"/>
              </a:rPr>
              <a:t>Automotive</a:t>
            </a: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rgbClr val="212121"/>
                </a:solidFill>
                <a:latin typeface="Arial" panose="020B0604020202020204" pitchFamily="34" charset="0"/>
              </a:rPr>
              <a:t>Market</a:t>
            </a: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rgbClr val="212121"/>
                </a:solidFill>
                <a:latin typeface="Arial" panose="020B0604020202020204" pitchFamily="34" charset="0"/>
              </a:rPr>
              <a:t>Research</a:t>
            </a: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</a:rPr>
              <a:t> проанализировало рынок </a:t>
            </a: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  <a:hlinkClick r:id="rId2"/>
              </a:rPr>
              <a:t>финансового лизинга </a:t>
            </a: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</a:rPr>
              <a:t>автомобилей  за январь-сентябрь 2021 года*.</a:t>
            </a:r>
          </a:p>
          <a:p>
            <a:pPr algn="just" fontAlgn="t">
              <a:spcAft>
                <a:spcPts val="600"/>
              </a:spcAft>
            </a:pP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</a:rPr>
              <a:t>За январь-сентябрь 2021 г. в финансовый лизинг было выдано 135,1 тыс. ед. легковых автомобилей, что на 51,4% больше аналогичного периода 2020 г.**</a:t>
            </a:r>
          </a:p>
          <a:p>
            <a:pPr algn="just" fontAlgn="t">
              <a:spcAft>
                <a:spcPts val="600"/>
              </a:spcAft>
            </a:pP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</a:rPr>
              <a:t>За девять месяцев 2021 г. в финансовом лизинге легковых автомобилей лидирующую позицию среди ТОР-10 регионов лизингополучателей занимает Москва – 38,1 тыс. ед. автомобилей (+61% к АППГ). Второе место закрепилось за Санкт-Петербургом – 11,2 тыс. автомобилей (+40% к АППГ). На третьем месте расположилась Московская область с показателем 8,1 тыс. ед. автомобилей (+72% к АППГ).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10667" y="2219719"/>
            <a:ext cx="58564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000" b="1" dirty="0"/>
              <a:t>Тор-10 регионов по объему продаж легковых автомобилей в лизинг </a:t>
            </a:r>
          </a:p>
          <a:p>
            <a:pPr algn="ctr"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000" b="1" dirty="0"/>
              <a:t>за 9 месяцев 2021 г., тыс. ед.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8393" y="2489150"/>
            <a:ext cx="6623363" cy="374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4118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2761</TotalTime>
  <Words>164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291</cp:revision>
  <cp:lastPrinted>2020-10-08T09:57:04Z</cp:lastPrinted>
  <dcterms:created xsi:type="dcterms:W3CDTF">2017-01-10T10:06:35Z</dcterms:created>
  <dcterms:modified xsi:type="dcterms:W3CDTF">2021-11-15T07:11:35Z</dcterms:modified>
</cp:coreProperties>
</file>