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10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CCC8-EC80-4D12-A0DC-022372E22AD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3CDC-3DA7-4B8B-B8F6-79AF0ED74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219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CCC8-EC80-4D12-A0DC-022372E22AD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3CDC-3DA7-4B8B-B8F6-79AF0ED74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64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CCC8-EC80-4D12-A0DC-022372E22AD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3CDC-3DA7-4B8B-B8F6-79AF0ED74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62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258763"/>
            <a:ext cx="10272889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824972"/>
            <a:ext cx="1027288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1521" y="6587068"/>
            <a:ext cx="516467" cy="134409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625600" y="1273704"/>
            <a:ext cx="10270065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439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889" y="255060"/>
            <a:ext cx="10258777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6888" y="838200"/>
            <a:ext cx="10258777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7277" y="6596593"/>
            <a:ext cx="496713" cy="109009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617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36888" y="821267"/>
            <a:ext cx="3932237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14942" y="6582834"/>
            <a:ext cx="541868" cy="142876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36889" y="255060"/>
            <a:ext cx="10258777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768623" y="821268"/>
            <a:ext cx="6127043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585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63428" y="821268"/>
            <a:ext cx="3932237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14942" y="6582834"/>
            <a:ext cx="541868" cy="142876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36889" y="255060"/>
            <a:ext cx="10258777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636888" y="821268"/>
            <a:ext cx="6127043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9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6887" y="3928533"/>
            <a:ext cx="5034847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9778" y="3928533"/>
            <a:ext cx="5065887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93777" y="6589184"/>
            <a:ext cx="559503" cy="125943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36889" y="255060"/>
            <a:ext cx="10258777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625599" y="824972"/>
            <a:ext cx="504613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625599" y="1163637"/>
            <a:ext cx="5034847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6818490" y="1163637"/>
            <a:ext cx="5065887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17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93777" y="6589184"/>
            <a:ext cx="559503" cy="125943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36889" y="255060"/>
            <a:ext cx="10258777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625599" y="824972"/>
            <a:ext cx="504613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625599" y="1163637"/>
            <a:ext cx="5034847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6818490" y="1163637"/>
            <a:ext cx="5065887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9735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61511" y="6594475"/>
            <a:ext cx="488595" cy="117476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636889" y="255060"/>
            <a:ext cx="10258777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625599" y="1290637"/>
            <a:ext cx="2494844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625599" y="824972"/>
            <a:ext cx="3260900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4221103" y="1290637"/>
            <a:ext cx="2494844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6816607" y="1290637"/>
            <a:ext cx="2494844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9412110" y="1290637"/>
            <a:ext cx="2494844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4087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61510" y="6589184"/>
            <a:ext cx="491769" cy="125943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36889" y="255060"/>
            <a:ext cx="10258777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636888" y="833173"/>
            <a:ext cx="10258777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636887" y="2529947"/>
            <a:ext cx="3249611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5142817" y="2529947"/>
            <a:ext cx="3243235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8643109" y="2529947"/>
            <a:ext cx="3252555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0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CCC8-EC80-4D12-A0DC-022372E22AD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3CDC-3DA7-4B8B-B8F6-79AF0ED74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341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61510" y="6589184"/>
            <a:ext cx="491769" cy="125943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36889" y="255060"/>
            <a:ext cx="10258777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636888" y="1354846"/>
            <a:ext cx="10258777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636887" y="4004733"/>
            <a:ext cx="3249611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5142817" y="4004733"/>
            <a:ext cx="3243235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8643109" y="4004733"/>
            <a:ext cx="3252555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625600" y="824972"/>
            <a:ext cx="1027006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2454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65744" y="6592359"/>
            <a:ext cx="491769" cy="125943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36889" y="255060"/>
            <a:ext cx="10258777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636888" y="4762105"/>
            <a:ext cx="10258777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636887" y="838201"/>
            <a:ext cx="3249611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5142817" y="838201"/>
            <a:ext cx="3243235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8643109" y="838201"/>
            <a:ext cx="3252555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74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8642347" y="4783667"/>
            <a:ext cx="3249611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88322" y="6595534"/>
            <a:ext cx="469191" cy="118534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36889" y="255060"/>
            <a:ext cx="10258777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636887" y="892439"/>
            <a:ext cx="3249611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5142817" y="892439"/>
            <a:ext cx="3243235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8643109" y="892439"/>
            <a:ext cx="3252555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5142817" y="4783667"/>
            <a:ext cx="3249611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636888" y="4783667"/>
            <a:ext cx="3249611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1279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88322" y="6595534"/>
            <a:ext cx="469191" cy="118534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36889" y="255060"/>
            <a:ext cx="10258777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5142817" y="3598331"/>
            <a:ext cx="3249611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8642347" y="3598331"/>
            <a:ext cx="3249611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636888" y="3598331"/>
            <a:ext cx="3249611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5142817" y="821263"/>
            <a:ext cx="3249611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8642347" y="821263"/>
            <a:ext cx="3249611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636888" y="821263"/>
            <a:ext cx="3249611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0192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88322" y="6595534"/>
            <a:ext cx="469191" cy="118534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636889" y="255060"/>
            <a:ext cx="10258777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028598" y="1820781"/>
            <a:ext cx="5761567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www.napinfo.ru </a:t>
            </a:r>
          </a:p>
          <a:p>
            <a:pPr defTabSz="457200"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       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www.abiz.ru</a:t>
            </a:r>
          </a:p>
          <a:p>
            <a:pPr defTabSz="457200"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</a:t>
            </a:r>
            <a:endParaRPr lang="ru-RU" sz="2000" dirty="0">
              <a:solidFill>
                <a:srgbClr val="2C3E50"/>
              </a:solidFill>
              <a:ea typeface="ＭＳ Ｐゴシック" pitchFamily="50" charset="-128"/>
            </a:endParaRPr>
          </a:p>
          <a:p>
            <a:pPr defTabSz="457200"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E-mail: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napi@abiz.ru 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</a:t>
            </a:r>
          </a:p>
          <a:p>
            <a:pPr defTabSz="457200"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abiz@abiz.ru </a:t>
            </a:r>
          </a:p>
          <a:p>
            <a:pPr defTabSz="457200"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endParaRPr lang="ru-RU" sz="2000" dirty="0">
              <a:solidFill>
                <a:srgbClr val="2C3E50"/>
              </a:solidFill>
              <a:ea typeface="ＭＳ Ｐゴシック" pitchFamily="50" charset="-128"/>
            </a:endParaRPr>
          </a:p>
          <a:p>
            <a:pPr defTabSz="457200"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: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+7 831 439 21 82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</a:t>
            </a:r>
          </a:p>
          <a:p>
            <a:pPr defTabSz="457200"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Факс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: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485269" y="5391349"/>
            <a:ext cx="585289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68513" y="5403717"/>
            <a:ext cx="585289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051982" y="5408627"/>
            <a:ext cx="351173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619522" y="5408627"/>
            <a:ext cx="351173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5166741" y="5408627"/>
            <a:ext cx="351172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738805" y="5475651"/>
            <a:ext cx="1170576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5852187" y="1948442"/>
            <a:ext cx="71824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5852187" y="2853044"/>
            <a:ext cx="71824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5852187" y="3757647"/>
            <a:ext cx="71824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2914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88322" y="6595534"/>
            <a:ext cx="469191" cy="118534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636889" y="255060"/>
            <a:ext cx="10258777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028598" y="1820781"/>
            <a:ext cx="5761567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www.napinfo.ru </a:t>
            </a:r>
          </a:p>
          <a:p>
            <a:pPr defTabSz="457200"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       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www.abiz.ru</a:t>
            </a:r>
          </a:p>
          <a:p>
            <a:pPr defTabSz="457200"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</a:t>
            </a:r>
            <a:endParaRPr lang="ru-RU" sz="2000" dirty="0">
              <a:solidFill>
                <a:srgbClr val="2C3E50"/>
              </a:solidFill>
              <a:ea typeface="ＭＳ Ｐゴシック" pitchFamily="50" charset="-128"/>
            </a:endParaRPr>
          </a:p>
          <a:p>
            <a:pPr defTabSz="457200"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E-mail: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napi@abiz.ru 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</a:t>
            </a:r>
          </a:p>
          <a:p>
            <a:pPr defTabSz="457200"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abiz@abiz.ru </a:t>
            </a:r>
          </a:p>
          <a:p>
            <a:pPr defTabSz="457200"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endParaRPr lang="ru-RU" sz="2000" dirty="0">
              <a:solidFill>
                <a:srgbClr val="2C3E50"/>
              </a:solidFill>
              <a:ea typeface="ＭＳ Ｐゴシック" pitchFamily="50" charset="-128"/>
            </a:endParaRPr>
          </a:p>
          <a:p>
            <a:pPr defTabSz="457200"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Phone: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+7 831 439 21 82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</a:t>
            </a:r>
          </a:p>
          <a:p>
            <a:pPr defTabSz="457200"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Fax: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485269" y="5391349"/>
            <a:ext cx="585289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68513" y="5403717"/>
            <a:ext cx="585289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051982" y="5408627"/>
            <a:ext cx="351173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619522" y="5408627"/>
            <a:ext cx="351173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5166741" y="5408627"/>
            <a:ext cx="351172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738805" y="5475651"/>
            <a:ext cx="1170576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5852187" y="1948442"/>
            <a:ext cx="71824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5852187" y="2853044"/>
            <a:ext cx="71824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5852187" y="3757647"/>
            <a:ext cx="71824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501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CCC8-EC80-4D12-A0DC-022372E22AD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3CDC-3DA7-4B8B-B8F6-79AF0ED74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684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CCC8-EC80-4D12-A0DC-022372E22AD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3CDC-3DA7-4B8B-B8F6-79AF0ED74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5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CCC8-EC80-4D12-A0DC-022372E22AD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3CDC-3DA7-4B8B-B8F6-79AF0ED74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59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CCC8-EC80-4D12-A0DC-022372E22AD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3CDC-3DA7-4B8B-B8F6-79AF0ED74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30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CCC8-EC80-4D12-A0DC-022372E22AD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3CDC-3DA7-4B8B-B8F6-79AF0ED74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37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CCC8-EC80-4D12-A0DC-022372E22AD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3CDC-3DA7-4B8B-B8F6-79AF0ED74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2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CCC8-EC80-4D12-A0DC-022372E22AD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3CDC-3DA7-4B8B-B8F6-79AF0ED74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25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BCCC8-EC80-4D12-A0DC-022372E22AD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B3CDC-3DA7-4B8B-B8F6-79AF0ED74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79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9893" y="205059"/>
            <a:ext cx="10292231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891" y="815341"/>
            <a:ext cx="10292231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11576050" y="6636005"/>
            <a:ext cx="346071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261159" y="6636005"/>
            <a:ext cx="9098741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9282167" y="6542074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700" b="1" dirty="0">
                <a:solidFill>
                  <a:srgbClr val="2C3E50"/>
                </a:solidFill>
              </a:rPr>
              <a:t>Russian Automotive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650795" y="587616"/>
            <a:ext cx="10292231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70" y="200021"/>
            <a:ext cx="1233375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23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2872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Ключевые лизингополучатели</a:t>
            </a:r>
          </a:p>
        </p:txBody>
      </p:sp>
      <p:sp>
        <p:nvSpPr>
          <p:cNvPr id="27" name="TextBox 26">
            <a:hlinkClick r:id="rId2"/>
            <a:extLst>
              <a:ext uri="{FF2B5EF4-FFF2-40B4-BE49-F238E27FC236}">
                <a16:creationId xmlns:a16="http://schemas.microsoft.com/office/drawing/2014/main" id="{16AB257E-A5AF-4549-BB43-128081411FA4}"/>
              </a:ext>
            </a:extLst>
          </p:cNvPr>
          <p:cNvSpPr txBox="1"/>
          <p:nvPr/>
        </p:nvSpPr>
        <p:spPr>
          <a:xfrm>
            <a:off x="6734956" y="5890792"/>
            <a:ext cx="37815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u-RU" sz="9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ru-RU" sz="9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Федресурс</a:t>
            </a:r>
            <a:r>
              <a:rPr lang="ru-RU" sz="9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Russian Automotive Market Research</a:t>
            </a:r>
            <a:endParaRPr lang="ko-KR" altLang="en-US" sz="900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1646" y="638320"/>
            <a:ext cx="8516982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fontAlgn="t">
              <a:spcAft>
                <a:spcPts val="600"/>
              </a:spcAft>
            </a:pPr>
            <a:r>
              <a:rPr lang="ru-RU" sz="1100" dirty="0"/>
              <a:t>По данным Russian Automotive Market Research, за январь-сентябрь 2021 г.* в финансовый лизинг было выдано 236,5 тыс. ед. автомобильной техники, что на 36,2% больше аналогичного периода 2020 г.**</a:t>
            </a:r>
          </a:p>
          <a:p>
            <a:pPr algn="just" defTabSz="457200" fontAlgn="t">
              <a:spcAft>
                <a:spcPts val="600"/>
              </a:spcAft>
            </a:pPr>
            <a:r>
              <a:rPr lang="ru-RU" sz="1100" dirty="0"/>
              <a:t>В январе-сентябре 2021 г. в сегменте  автобусы наибольшее сокращение показала доля компаний, предоставляющих  услуги </a:t>
            </a:r>
            <a:r>
              <a:rPr lang="ru-RU" sz="1100" dirty="0" err="1"/>
              <a:t>пассажироперевозок</a:t>
            </a:r>
            <a:r>
              <a:rPr lang="ru-RU" sz="1100" dirty="0"/>
              <a:t> (-9,1%). В сегменте грузовые автомобили рост доли наблюдался среди компаний, основным видом деятельности которых является аренда (+0,8%). В сегменте прицепы </a:t>
            </a:r>
            <a:r>
              <a:rPr lang="ru-RU" sz="1100"/>
              <a:t>выросла доля компаний</a:t>
            </a:r>
            <a:r>
              <a:rPr lang="ru-RU" sz="1100" dirty="0"/>
              <a:t>, которые занимаются такими видами деятельности, как аренда (+2,9%), строительство (+1,1%), а также торговля (+0,5%).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7436" y="6120116"/>
            <a:ext cx="1249788" cy="60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01173" y="6177383"/>
            <a:ext cx="6935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smtClean="0">
                <a:latin typeface="Calibri" panose="020F0502020204030204" pitchFamily="34" charset="0"/>
                <a:cs typeface="Calibri" panose="020F0502020204030204" pitchFamily="34" charset="0"/>
              </a:rPr>
              <a:t>* Здесь и далее договоры финансового лизинга, заключенные в январе-сентябре 2021 г., действующие на 01.11.2021 г.</a:t>
            </a:r>
          </a:p>
          <a:p>
            <a:r>
              <a:rPr lang="ru-RU" sz="900" i="1" smtClean="0">
                <a:latin typeface="Calibri" panose="020F0502020204030204" pitchFamily="34" charset="0"/>
                <a:cs typeface="Calibri" panose="020F0502020204030204" pitchFamily="34" charset="0"/>
              </a:rPr>
              <a:t>** </a:t>
            </a:r>
            <a:r>
              <a:rPr lang="ru-RU" sz="900" i="1">
                <a:latin typeface="Calibri" panose="020F0502020204030204" pitchFamily="34" charset="0"/>
                <a:cs typeface="Calibri" panose="020F0502020204030204" pitchFamily="34" charset="0"/>
              </a:rPr>
              <a:t>Здесь и далее договоры финансового лизинга, заключенные в </a:t>
            </a:r>
            <a:r>
              <a:rPr lang="ru-RU" sz="900" i="1">
                <a:latin typeface="Calibri" panose="020F0502020204030204" pitchFamily="34" charset="0"/>
                <a:cs typeface="Calibri" panose="020F0502020204030204" pitchFamily="34" charset="0"/>
              </a:rPr>
              <a:t>январе-сентябре </a:t>
            </a:r>
            <a:r>
              <a:rPr lang="ru-RU" sz="900" i="1" smtClean="0">
                <a:latin typeface="Calibri" panose="020F0502020204030204" pitchFamily="34" charset="0"/>
                <a:cs typeface="Calibri" panose="020F0502020204030204" pitchFamily="34" charset="0"/>
              </a:rPr>
              <a:t>2020 </a:t>
            </a:r>
            <a:r>
              <a:rPr lang="ru-RU" sz="900" i="1">
                <a:latin typeface="Calibri" panose="020F0502020204030204" pitchFamily="34" charset="0"/>
                <a:cs typeface="Calibri" panose="020F0502020204030204" pitchFamily="34" charset="0"/>
              </a:rPr>
              <a:t>г., действующие </a:t>
            </a:r>
            <a:r>
              <a:rPr lang="ru-RU" sz="900" i="1">
                <a:latin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ru-RU" sz="900" i="1" smtClean="0">
                <a:latin typeface="Calibri" panose="020F0502020204030204" pitchFamily="34" charset="0"/>
                <a:cs typeface="Calibri" panose="020F0502020204030204" pitchFamily="34" charset="0"/>
              </a:rPr>
              <a:t>01.11.2020 </a:t>
            </a:r>
            <a:r>
              <a:rPr lang="ru-RU" sz="900" i="1">
                <a:latin typeface="Calibri" panose="020F0502020204030204" pitchFamily="34" charset="0"/>
                <a:cs typeface="Calibri" panose="020F0502020204030204" pitchFamily="34" charset="0"/>
              </a:rPr>
              <a:t>г</a:t>
            </a:r>
            <a:r>
              <a:rPr lang="ru-RU" sz="900" i="1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900" i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1070" y="2124087"/>
            <a:ext cx="8293520" cy="367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8756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50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Тема Office</vt:lpstr>
      <vt:lpstr>1_Тема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Григорьевна Никулина</dc:creator>
  <cp:lastModifiedBy>Болушева Ольга Александровна</cp:lastModifiedBy>
  <cp:revision>12</cp:revision>
  <dcterms:created xsi:type="dcterms:W3CDTF">2021-12-01T08:47:30Z</dcterms:created>
  <dcterms:modified xsi:type="dcterms:W3CDTF">2021-12-01T10:38:17Z</dcterms:modified>
</cp:coreProperties>
</file>