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29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100" d="100"/>
          <a:sy n="100" d="100"/>
        </p:scale>
        <p:origin x="175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87948-854D-420D-8C92-CFB71BD70E8F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812BC-2419-4991-B88F-1ED1CAB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724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A197C-7445-46CB-B6E2-137F7E39DC3D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7E15-D145-4706-BEC0-83BFA8271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94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A197C-7445-46CB-B6E2-137F7E39DC3D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7E15-D145-4706-BEC0-83BFA8271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042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A197C-7445-46CB-B6E2-137F7E39DC3D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7E15-D145-4706-BEC0-83BFA8271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36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A197C-7445-46CB-B6E2-137F7E39DC3D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7E15-D145-4706-BEC0-83BFA8271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27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A197C-7445-46CB-B6E2-137F7E39DC3D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7E15-D145-4706-BEC0-83BFA8271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87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A197C-7445-46CB-B6E2-137F7E39DC3D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7E15-D145-4706-BEC0-83BFA8271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359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A197C-7445-46CB-B6E2-137F7E39DC3D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7E15-D145-4706-BEC0-83BFA8271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51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A197C-7445-46CB-B6E2-137F7E39DC3D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7E15-D145-4706-BEC0-83BFA8271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54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A197C-7445-46CB-B6E2-137F7E39DC3D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7E15-D145-4706-BEC0-83BFA8271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299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A197C-7445-46CB-B6E2-137F7E39DC3D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7E15-D145-4706-BEC0-83BFA8271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91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A197C-7445-46CB-B6E2-137F7E39DC3D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7E15-D145-4706-BEC0-83BFA8271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08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A197C-7445-46CB-B6E2-137F7E39DC3D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A7E15-D145-4706-BEC0-83BFA8271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913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331" y="1931983"/>
            <a:ext cx="5516288" cy="3641734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1080530" y="786165"/>
            <a:ext cx="756580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450"/>
              </a:spcAft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Согласно данным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Russian Automotive Market Research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, в январе-сентябре 2021 г. количество выданной в финансовый лизинг дорожно-строительной техники выросло на 51% по сравнению с аналогичным периодом прошлого года. Всего за три квартала текущего года было выдано 10,8 </a:t>
            </a:r>
            <a:r>
              <a:rPr lang="ru-RU" sz="1050" dirty="0" err="1">
                <a:latin typeface="Arial" panose="020B0604020202020204" pitchFamily="34" charset="0"/>
                <a:cs typeface="Arial" panose="020B0604020202020204" pitchFamily="34" charset="0"/>
              </a:rPr>
              <a:t>тыс.ед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. техники.</a:t>
            </a:r>
          </a:p>
        </p:txBody>
      </p:sp>
      <p:sp>
        <p:nvSpPr>
          <p:cNvPr id="51" name="Заголовок 2"/>
          <p:cNvSpPr txBox="1">
            <a:spLocks/>
          </p:cNvSpPr>
          <p:nvPr/>
        </p:nvSpPr>
        <p:spPr>
          <a:xfrm>
            <a:off x="2942303" y="281989"/>
            <a:ext cx="5615181" cy="323055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ko-KR" sz="1200" dirty="0">
                <a:solidFill>
                  <a:srgbClr val="000099"/>
                </a:solidFill>
              </a:rPr>
              <a:t>Лизинг</a:t>
            </a:r>
            <a:r>
              <a:rPr lang="en-US" altLang="ko-KR" sz="1200" dirty="0">
                <a:solidFill>
                  <a:srgbClr val="000099"/>
                </a:solidFill>
              </a:rPr>
              <a:t> </a:t>
            </a:r>
            <a:r>
              <a:rPr lang="ru-RU" altLang="ko-KR" sz="1200" dirty="0">
                <a:solidFill>
                  <a:srgbClr val="000099"/>
                </a:solidFill>
              </a:rPr>
              <a:t>дорожно-строительной техники*</a:t>
            </a:r>
            <a:endParaRPr lang="ru-RU" sz="120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FB4B2E-3410-4FBA-8D4B-B73D3FDB4F3C}"/>
              </a:ext>
            </a:extLst>
          </p:cNvPr>
          <p:cNvSpPr/>
          <p:nvPr/>
        </p:nvSpPr>
        <p:spPr>
          <a:xfrm>
            <a:off x="3019425" y="1441682"/>
            <a:ext cx="53244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Дорожно-строительная техника  в договорах финансового лизинга</a:t>
            </a: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заключенных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в январе-сентябре 2020 и 2021 гг., тыс. ед.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2E499BF-7B56-474A-9D08-3762CB006EFB}"/>
              </a:ext>
            </a:extLst>
          </p:cNvPr>
          <p:cNvSpPr/>
          <p:nvPr/>
        </p:nvSpPr>
        <p:spPr>
          <a:xfrm>
            <a:off x="1023031" y="5841315"/>
            <a:ext cx="7892369" cy="407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38"/>
              </a:spcAft>
            </a:pP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* 2020 (01-09) – техника в договорах финансового лизинга, заключенных в январе-сентябре 2020 г., действующих на 01.10.2020 г. </a:t>
            </a:r>
          </a:p>
          <a:p>
            <a:pPr>
              <a:spcAft>
                <a:spcPts val="338"/>
              </a:spcAft>
            </a:pP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  2021 (01-09) – оборудование в договорах финансового лизинга, заключенных в январе-сентябре 2021 г., действующих на 01.10.2021 г.</a:t>
            </a:r>
            <a:endParaRPr lang="ru-RU" sz="9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4DF5AB-D4DB-4C1C-87F3-CA86DCE82BD5}"/>
              </a:ext>
            </a:extLst>
          </p:cNvPr>
          <p:cNvSpPr txBox="1"/>
          <p:nvPr/>
        </p:nvSpPr>
        <p:spPr>
          <a:xfrm>
            <a:off x="1212974" y="1996579"/>
            <a:ext cx="1359584" cy="230832"/>
          </a:xfrm>
          <a:prstGeom prst="rect">
            <a:avLst/>
          </a:prstGeom>
          <a:noFill/>
          <a:ln>
            <a:solidFill>
              <a:srgbClr val="004C22"/>
            </a:solidFill>
          </a:ln>
        </p:spPr>
        <p:txBody>
          <a:bodyPr wrap="square" rtlCol="0">
            <a:spAutoFit/>
          </a:bodyPr>
          <a:lstStyle/>
          <a:p>
            <a:pPr algn="ctr" defTabSz="1031600">
              <a:defRPr/>
            </a:pPr>
            <a:r>
              <a:rPr lang="ru-RU" sz="900" b="1" dirty="0">
                <a:solidFill>
                  <a:prstClr val="black">
                    <a:lumMod val="95000"/>
                    <a:lumOff val="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Ключевые марки: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C502414-A798-4386-80F1-C6E5B8ADC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472547"/>
              </p:ext>
            </p:extLst>
          </p:nvPr>
        </p:nvGraphicFramePr>
        <p:xfrm>
          <a:off x="1333156" y="2267454"/>
          <a:ext cx="884539" cy="1316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4539">
                  <a:extLst>
                    <a:ext uri="{9D8B030D-6E8A-4147-A177-3AD203B41FA5}">
                      <a16:colId xmlns:a16="http://schemas.microsoft.com/office/drawing/2014/main" val="2447747910"/>
                    </a:ext>
                  </a:extLst>
                </a:gridCol>
              </a:tblGrid>
              <a:tr h="263250">
                <a:tc>
                  <a:txBody>
                    <a:bodyPr/>
                    <a:lstStyle/>
                    <a:p>
                      <a:pPr marL="0" marR="0" lvl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CATERPILLAR</a:t>
                      </a:r>
                    </a:p>
                  </a:txBody>
                  <a:tcPr marL="48221" marR="5358" marT="535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9487404"/>
                  </a:ext>
                </a:extLst>
              </a:tr>
              <a:tr h="263250">
                <a:tc>
                  <a:txBody>
                    <a:bodyPr/>
                    <a:lstStyle/>
                    <a:p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SDLG</a:t>
                      </a:r>
                    </a:p>
                  </a:txBody>
                  <a:tcPr marL="48221" marR="5358" marT="535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686086"/>
                  </a:ext>
                </a:extLst>
              </a:tr>
              <a:tr h="263250">
                <a:tc>
                  <a:txBody>
                    <a:bodyPr/>
                    <a:lstStyle/>
                    <a:p>
                      <a:pPr marL="0" marR="0" lvl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JCB</a:t>
                      </a:r>
                    </a:p>
                  </a:txBody>
                  <a:tcPr marL="48221" marR="5358" marT="535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0836454"/>
                  </a:ext>
                </a:extLst>
              </a:tr>
              <a:tr h="263250">
                <a:tc>
                  <a:txBody>
                    <a:bodyPr/>
                    <a:lstStyle/>
                    <a:p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KOMATSU</a:t>
                      </a:r>
                    </a:p>
                  </a:txBody>
                  <a:tcPr marL="48221" marR="5358" marT="535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0094552"/>
                  </a:ext>
                </a:extLst>
              </a:tr>
              <a:tr h="263250">
                <a:tc>
                  <a:txBody>
                    <a:bodyPr/>
                    <a:lstStyle/>
                    <a:p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48221" marR="5358" marT="535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70287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9CB1838-B394-4F17-8FAB-0F88CEFC3589}"/>
              </a:ext>
            </a:extLst>
          </p:cNvPr>
          <p:cNvSpPr txBox="1"/>
          <p:nvPr/>
        </p:nvSpPr>
        <p:spPr>
          <a:xfrm>
            <a:off x="6427029" y="1925001"/>
            <a:ext cx="1926396" cy="553998"/>
          </a:xfrm>
          <a:prstGeom prst="rect">
            <a:avLst/>
          </a:prstGeom>
          <a:solidFill>
            <a:schemeClr val="bg1"/>
          </a:solidFill>
          <a:ln>
            <a:solidFill>
              <a:srgbClr val="009242"/>
            </a:solidFill>
          </a:ln>
        </p:spPr>
        <p:txBody>
          <a:bodyPr wrap="square" rtlCol="0">
            <a:spAutoFit/>
          </a:bodyPr>
          <a:lstStyle/>
          <a:p>
            <a:pPr algn="ctr" defTabSz="1031600">
              <a:defRPr/>
            </a:pP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(01-09): </a:t>
            </a:r>
            <a:r>
              <a:rPr lang="ru-RU" sz="1000" b="1" dirty="0">
                <a:solidFill>
                  <a:srgbClr val="D5071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10,8</a:t>
            </a:r>
            <a:r>
              <a:rPr lang="ru-RU" sz="1000" b="1" dirty="0">
                <a:solidFill>
                  <a:srgbClr val="9724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ед.</a:t>
            </a:r>
          </a:p>
          <a:p>
            <a:pPr algn="ctr" defTabSz="1031600">
              <a:defRPr/>
            </a:pP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(01-09): </a:t>
            </a:r>
            <a:r>
              <a:rPr lang="ru-RU" sz="1000" b="1" dirty="0">
                <a:solidFill>
                  <a:srgbClr val="D5071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7,2</a:t>
            </a:r>
            <a:r>
              <a:rPr lang="ru-RU" sz="1000" b="1" dirty="0">
                <a:solidFill>
                  <a:srgbClr val="9724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ед.</a:t>
            </a:r>
          </a:p>
          <a:p>
            <a:pPr algn="ctr" defTabSz="1031600">
              <a:defRPr/>
            </a:pP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2021/2020: </a:t>
            </a:r>
            <a:r>
              <a:rPr lang="ru-RU" sz="1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+51%</a:t>
            </a:r>
          </a:p>
        </p:txBody>
      </p:sp>
    </p:spTree>
    <p:extLst>
      <p:ext uri="{BB962C8B-B14F-4D97-AF65-F5344CB8AC3E}">
        <p14:creationId xmlns:p14="http://schemas.microsoft.com/office/powerpoint/2010/main" val="17509930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132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Лизинг дорожно-строительной техники*</dc:title>
  <dc:creator>Арабаджи Татьяна В</dc:creator>
  <cp:lastModifiedBy>Болушева Ольга Александровна</cp:lastModifiedBy>
  <cp:revision>22</cp:revision>
  <dcterms:created xsi:type="dcterms:W3CDTF">2021-12-24T10:48:03Z</dcterms:created>
  <dcterms:modified xsi:type="dcterms:W3CDTF">2021-12-24T12:05:14Z</dcterms:modified>
</cp:coreProperties>
</file>