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69044"/>
    <a:srgbClr val="F57745"/>
    <a:srgbClr val="615B5B"/>
    <a:srgbClr val="FF7575"/>
    <a:srgbClr val="F7C7A7"/>
    <a:srgbClr val="8AE693"/>
    <a:srgbClr val="AAC5FC"/>
    <a:srgbClr val="BBDCF1"/>
    <a:srgbClr val="B3F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PowerPoint]слайд 2'!$A$4</c:f>
              <c:strCache>
                <c:ptCount val="1"/>
                <c:pt idx="0">
                  <c:v>ЛА</c:v>
                </c:pt>
              </c:strCache>
            </c:strRef>
          </c:tx>
          <c:spPr>
            <a:solidFill>
              <a:srgbClr val="E9522A"/>
            </a:solidFill>
            <a:ln>
              <a:noFill/>
            </a:ln>
            <a:effectLst/>
          </c:spPr>
          <c:invertIfNegative val="0"/>
          <c:dLbls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478*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1F-434E-92F1-E71D904CBC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'[Диаграмма в Microsoft PowerPoint]слайд 2'!$B$3:$J$3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'[Диаграмма в Microsoft PowerPoint]слайд 2'!$B$4:$J$4</c:f>
              <c:numCache>
                <c:formatCode>0</c:formatCode>
                <c:ptCount val="9"/>
                <c:pt idx="0">
                  <c:v>612</c:v>
                </c:pt>
                <c:pt idx="1">
                  <c:v>598</c:v>
                </c:pt>
                <c:pt idx="2">
                  <c:v>400</c:v>
                </c:pt>
                <c:pt idx="3">
                  <c:v>338</c:v>
                </c:pt>
                <c:pt idx="4">
                  <c:v>449</c:v>
                </c:pt>
                <c:pt idx="5">
                  <c:v>482</c:v>
                </c:pt>
                <c:pt idx="6">
                  <c:v>483</c:v>
                </c:pt>
                <c:pt idx="7">
                  <c:v>463</c:v>
                </c:pt>
                <c:pt idx="8">
                  <c:v>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D-4826-94B5-7EE0711EB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907796848"/>
        <c:axId val="-907800656"/>
      </c:barChart>
      <c:catAx>
        <c:axId val="-90779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907800656"/>
        <c:crosses val="autoZero"/>
        <c:auto val="1"/>
        <c:lblAlgn val="ctr"/>
        <c:lblOffset val="100"/>
        <c:noMultiLvlLbl val="0"/>
      </c:catAx>
      <c:valAx>
        <c:axId val="-907800656"/>
        <c:scaling>
          <c:orientation val="minMax"/>
          <c:max val="6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90779684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napinfo.ru/statistics/reports_dilerskiye-set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55676" y="105982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400" dirty="0"/>
              <a:t>Средние продажи новых легковых автомобилей на один дилерский центр</a:t>
            </a:r>
            <a:endParaRPr lang="ko-KR" alt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1256539" y="659963"/>
            <a:ext cx="7588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Средние продажи  новых легковых автомобилей  на один дилерский центр в 2021 году составили 478 ед., что на 3,2% больше АППГ.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Помимо </a:t>
            </a:r>
            <a:r>
              <a:rPr lang="ru-RU" sz="1100" dirty="0">
                <a:hlinkClick r:id="rId2"/>
              </a:rPr>
              <a:t>дилеров</a:t>
            </a:r>
            <a:r>
              <a:rPr lang="ru-RU" sz="1100" dirty="0"/>
              <a:t> легковых автомобилей агентство </a:t>
            </a:r>
            <a:r>
              <a:rPr lang="ru-RU" sz="1100" dirty="0" err="1"/>
              <a:t>Russian</a:t>
            </a:r>
            <a:r>
              <a:rPr lang="ru-RU" sz="1100" dirty="0"/>
              <a:t> </a:t>
            </a:r>
            <a:r>
              <a:rPr lang="ru-RU" sz="1100" dirty="0" err="1"/>
              <a:t>Automotive</a:t>
            </a:r>
            <a:r>
              <a:rPr lang="ru-RU" sz="1100" dirty="0"/>
              <a:t> </a:t>
            </a:r>
            <a:r>
              <a:rPr lang="ru-RU" sz="1100" dirty="0" err="1"/>
              <a:t>Market</a:t>
            </a:r>
            <a:r>
              <a:rPr lang="ru-RU" sz="1100" dirty="0"/>
              <a:t> </a:t>
            </a:r>
            <a:r>
              <a:rPr lang="ru-RU" sz="1100" dirty="0" err="1"/>
              <a:t>Research</a:t>
            </a:r>
            <a:r>
              <a:rPr lang="ru-RU" sz="1100" dirty="0"/>
              <a:t> проводит регулярный мониторинг сетей официальных дилеров легких коммерческих и грузовых автомобилей, автобусов, прицепной, специальной и сельскохозяйственной </a:t>
            </a:r>
            <a:r>
              <a:rPr lang="ru-RU" sz="1100"/>
              <a:t>техники</a:t>
            </a:r>
            <a:r>
              <a:rPr lang="ru-RU" sz="1100" smtClean="0"/>
              <a:t>.</a:t>
            </a:r>
            <a:endParaRPr lang="ru-RU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1468316" y="1776708"/>
            <a:ext cx="663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altLang="ru-RU" sz="1100" b="1" dirty="0">
                <a:solidFill>
                  <a:sysClr val="windowText" lastClr="000000"/>
                </a:solidFill>
              </a:rPr>
              <a:t>Средние продажи новых легковых автомобилей на один дилерский центр</a:t>
            </a:r>
            <a:endParaRPr lang="ko-KR" altLang="en-US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938B19-1DB3-4F6F-A382-C7A5D52C2BB0}"/>
              </a:ext>
            </a:extLst>
          </p:cNvPr>
          <p:cNvSpPr txBox="1"/>
          <p:nvPr/>
        </p:nvSpPr>
        <p:spPr>
          <a:xfrm>
            <a:off x="4420311" y="6339403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latin typeface="Arial" panose="020B0604020202020204" pitchFamily="34" charset="0"/>
                <a:cs typeface="Calibri" panose="020F0502020204030204" pitchFamily="34" charset="0"/>
              </a:rPr>
              <a:t>Russian</a:t>
            </a:r>
            <a:r>
              <a:rPr lang="ru-RU" sz="900" i="1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ru-RU" sz="900" i="1" dirty="0" err="1">
                <a:latin typeface="Arial" panose="020B0604020202020204" pitchFamily="34" charset="0"/>
                <a:cs typeface="Calibri" panose="020F0502020204030204" pitchFamily="34" charset="0"/>
              </a:rPr>
              <a:t>Automotive</a:t>
            </a:r>
            <a:r>
              <a:rPr lang="ru-RU" sz="900" i="1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ru-RU" sz="900" i="1" dirty="0" err="1">
                <a:latin typeface="Arial" panose="020B0604020202020204" pitchFamily="34" charset="0"/>
                <a:cs typeface="Calibri" panose="020F0502020204030204" pitchFamily="34" charset="0"/>
              </a:rPr>
              <a:t>Market</a:t>
            </a:r>
            <a:r>
              <a:rPr lang="ru-RU" sz="900" i="1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ru-RU" sz="900" i="1" dirty="0" err="1">
                <a:latin typeface="Arial" panose="020B0604020202020204" pitchFamily="34" charset="0"/>
                <a:cs typeface="Calibri" panose="020F0502020204030204" pitchFamily="34" charset="0"/>
              </a:rPr>
              <a:t>Research</a:t>
            </a:r>
            <a:endParaRPr lang="ru-RU" sz="900" i="1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520749"/>
              </p:ext>
            </p:extLst>
          </p:nvPr>
        </p:nvGraphicFramePr>
        <p:xfrm>
          <a:off x="1370839" y="2029568"/>
          <a:ext cx="6849969" cy="407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96653" y="6349460"/>
            <a:ext cx="8274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i="1" dirty="0" smtClean="0"/>
              <a:t>* Прогноз</a:t>
            </a:r>
            <a:endParaRPr lang="ru-RU" sz="105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92469" y="6321669"/>
            <a:ext cx="116058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</TotalTime>
  <Words>81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328</cp:revision>
  <cp:lastPrinted>2021-04-19T07:08:35Z</cp:lastPrinted>
  <dcterms:created xsi:type="dcterms:W3CDTF">2017-01-10T10:06:35Z</dcterms:created>
  <dcterms:modified xsi:type="dcterms:W3CDTF">2021-12-16T11:35:03Z</dcterms:modified>
</cp:coreProperties>
</file>