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FBFBF"/>
    <a:srgbClr val="FF9933"/>
    <a:srgbClr val="FF6600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4660"/>
  </p:normalViewPr>
  <p:slideViewPr>
    <p:cSldViewPr snapToGrid="0">
      <p:cViewPr>
        <p:scale>
          <a:sx n="100" d="100"/>
          <a:sy n="100" d="100"/>
        </p:scale>
        <p:origin x="6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4FB0C-D964-4C99-AB7B-AA80D66C0F31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E555C-A14D-4833-9318-8D1D0D318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lizing-oborudovaniya-2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6349" y="369380"/>
            <a:ext cx="677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 газодобычи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лидирует в лизинге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46133"/>
              </p:ext>
            </p:extLst>
          </p:nvPr>
        </p:nvGraphicFramePr>
        <p:xfrm>
          <a:off x="1664041" y="1822257"/>
          <a:ext cx="10194023" cy="1549209"/>
        </p:xfrm>
        <a:graphic>
          <a:graphicData uri="http://schemas.openxmlformats.org/drawingml/2006/table">
            <a:tbl>
              <a:tblPr/>
              <a:tblGrid>
                <a:gridCol w="4498685">
                  <a:extLst>
                    <a:ext uri="{9D8B030D-6E8A-4147-A177-3AD203B41FA5}">
                      <a16:colId xmlns:a16="http://schemas.microsoft.com/office/drawing/2014/main" val="1392607933"/>
                    </a:ext>
                  </a:extLst>
                </a:gridCol>
                <a:gridCol w="2062529">
                  <a:extLst>
                    <a:ext uri="{9D8B030D-6E8A-4147-A177-3AD203B41FA5}">
                      <a16:colId xmlns:a16="http://schemas.microsoft.com/office/drawing/2014/main" val="247186007"/>
                    </a:ext>
                  </a:extLst>
                </a:gridCol>
                <a:gridCol w="1991662">
                  <a:extLst>
                    <a:ext uri="{9D8B030D-6E8A-4147-A177-3AD203B41FA5}">
                      <a16:colId xmlns:a16="http://schemas.microsoft.com/office/drawing/2014/main" val="2861342483"/>
                    </a:ext>
                  </a:extLst>
                </a:gridCol>
                <a:gridCol w="1641147">
                  <a:extLst>
                    <a:ext uri="{9D8B030D-6E8A-4147-A177-3AD203B41FA5}">
                      <a16:colId xmlns:a16="http://schemas.microsoft.com/office/drawing/2014/main" val="1519081524"/>
                    </a:ext>
                  </a:extLst>
                </a:gridCol>
              </a:tblGrid>
              <a:tr h="253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Типы оборудования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 г. (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01-07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тыс.ед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 г. (01-07</a:t>
                      </a:r>
                      <a:r>
                        <a:rPr lang="ru-RU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), тыс.ед</a:t>
                      </a:r>
                      <a:r>
                        <a:rPr lang="ru-RU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386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Насосное оборудование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8946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Телекоммуникационное оборудование, оргтехника, компьютеры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8175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 для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 газодобычи и переработки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558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Промышленное оборудование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6049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Энергетическое оборудование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8406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Сельскохозяйственное оборудование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7279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476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07816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4CE159-F426-4468-B654-6AEF8735AF7E}"/>
              </a:ext>
            </a:extLst>
          </p:cNvPr>
          <p:cNvSpPr/>
          <p:nvPr/>
        </p:nvSpPr>
        <p:spPr>
          <a:xfrm>
            <a:off x="6898910" y="6484906"/>
            <a:ext cx="49776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/>
              <a:t>Источник: </a:t>
            </a:r>
            <a:r>
              <a:rPr lang="ru-RU" sz="1000" i="1" dirty="0" err="1"/>
              <a:t>Федресурс</a:t>
            </a:r>
            <a:r>
              <a:rPr lang="ru-RU" sz="1000" i="1" dirty="0"/>
              <a:t>, НАПИ (Национальное Агентство Промышленной Информации)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4041" y="3527090"/>
            <a:ext cx="49408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финансового лизинга оборудования 2021 (01-07)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8910" y="3527090"/>
            <a:ext cx="4594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финансового лизинга оборудования 2022 (01-07)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4041" y="694086"/>
            <a:ext cx="10375899" cy="78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 (Национальное Агентство Промышленной Информации) за 7 месяцев 2022 г. в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финансовый лизинг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было выдано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,96 тыс.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ед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оборудования, что на 42,8% меньше, чем за 7 месяцев предыдущего года.  Меньше всего сократилась выдача в финансовый лизинг оборудования для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нефте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- и газодобычи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переработки 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(-6%), что и позволило этому виду оборудования занять больше четверти в структуре выданного в финансовый лизинг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оборудования</a:t>
            </a: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4490" y="1547180"/>
            <a:ext cx="65550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50" b="1">
                <a:latin typeface="Arial" panose="020B0604020202020204" pitchFamily="34" charset="0"/>
                <a:cs typeface="Arial" panose="020B0604020202020204" pitchFamily="34" charset="0"/>
              </a:rPr>
              <a:t>Оборудование  в договорах финансового лизинга, заключенных в январе-июле 2022 и 2021 гг</a:t>
            </a:r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041" y="3733261"/>
            <a:ext cx="4857769" cy="2774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120" y="3725170"/>
            <a:ext cx="4895944" cy="281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204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247</cp:revision>
  <cp:lastPrinted>2022-09-22T09:17:03Z</cp:lastPrinted>
  <dcterms:created xsi:type="dcterms:W3CDTF">2022-08-09T12:55:45Z</dcterms:created>
  <dcterms:modified xsi:type="dcterms:W3CDTF">2022-09-22T12:12:01Z</dcterms:modified>
</cp:coreProperties>
</file>