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F40C28"/>
    <a:srgbClr val="EA162F"/>
    <a:srgbClr val="F8FB7D"/>
    <a:srgbClr val="F6FA4C"/>
    <a:srgbClr val="FC68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40" autoAdjust="0"/>
    <p:restoredTop sz="94660"/>
  </p:normalViewPr>
  <p:slideViewPr>
    <p:cSldViewPr snapToGrid="0">
      <p:cViewPr>
        <p:scale>
          <a:sx n="100" d="100"/>
          <a:sy n="100" d="100"/>
        </p:scale>
        <p:origin x="2112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D2D7FB-A1A7-4013-8A76-968EE6B01630}" type="datetimeFigureOut">
              <a:rPr lang="ru-RU" smtClean="0"/>
              <a:t>22.09.2023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E7117D-5BAE-4636-AE2B-A735D6120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113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70559-0E80-413A-B00B-B373D6B0840E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392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easingstat.r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41271B69-AA02-4C44-AB0D-F9DA999B9A06}"/>
              </a:ext>
            </a:extLst>
          </p:cNvPr>
          <p:cNvSpPr txBox="1">
            <a:spLocks/>
          </p:cNvSpPr>
          <p:nvPr/>
        </p:nvSpPr>
        <p:spPr>
          <a:xfrm>
            <a:off x="8726809" y="1039885"/>
            <a:ext cx="293571" cy="14661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22E1CF2F-19B6-4B01-91BB-CDBA096AD5BE}" type="slidenum">
              <a:rPr lang="en-US" sz="75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</a:t>
            </a:fld>
            <a:endParaRPr lang="en-US" sz="75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Дуга 8">
            <a:extLst>
              <a:ext uri="{FF2B5EF4-FFF2-40B4-BE49-F238E27FC236}">
                <a16:creationId xmlns:a16="http://schemas.microsoft.com/office/drawing/2014/main" id="{CB0135B1-5800-1644-B1D0-3916A0603561}"/>
              </a:ext>
            </a:extLst>
          </p:cNvPr>
          <p:cNvSpPr/>
          <p:nvPr/>
        </p:nvSpPr>
        <p:spPr>
          <a:xfrm>
            <a:off x="923193" y="-877033"/>
            <a:ext cx="34289" cy="79131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defRPr/>
            </a:pPr>
            <a:endParaRPr lang="ru-RU" sz="1350">
              <a:solidFill>
                <a:prstClr val="black"/>
              </a:solidFill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AE46762A-B9BF-49F7-8C17-70750B5BD713}"/>
              </a:ext>
            </a:extLst>
          </p:cNvPr>
          <p:cNvSpPr/>
          <p:nvPr/>
        </p:nvSpPr>
        <p:spPr>
          <a:xfrm>
            <a:off x="1407104" y="733120"/>
            <a:ext cx="7493983" cy="1274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По данным маркетингового </a:t>
            </a:r>
            <a:r>
              <a:rPr lang="ru-RU" sz="1050">
                <a:latin typeface="Arial" panose="020B0604020202020204" pitchFamily="34" charset="0"/>
                <a:cs typeface="Arial" panose="020B0604020202020204" pitchFamily="34" charset="0"/>
              </a:rPr>
              <a:t>агентства НАПИ, 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за 7 месяцев текущего года в финансовый лизинг было выдано 35,5 тыс. ед. спецтехники. По сравнению с аналогичным периодом прошлого года, когда в лизинг было выдано 24,6 тыс. ед., прирост составил  69,3%.  За год 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структура лизинга 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немного изменилась. Так доля дорожно-строительной техники увеличилась до 40,5%, доля подъемной техника – до 16,8%. Доля же сельскохозяйственной техники сократилась до 30,1% за счет не высоких темпов </a:t>
            </a:r>
            <a:r>
              <a:rPr lang="ru-RU" sz="1050">
                <a:latin typeface="Arial" panose="020B0604020202020204" pitchFamily="34" charset="0"/>
                <a:cs typeface="Arial" panose="020B0604020202020204" pitchFamily="34" charset="0"/>
              </a:rPr>
              <a:t>роста.</a:t>
            </a:r>
            <a:endParaRPr lang="ru-RU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290417" y="2408850"/>
            <a:ext cx="761067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Динамика количества спецтехники в договорах финансового лизинга, шт.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13222" y="291087"/>
            <a:ext cx="45305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>
                <a:solidFill>
                  <a:srgbClr val="F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Лизинг спецтехники вырос на 69%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C18F519-CD2F-4524-8D93-942E6F431D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0380" y="2905430"/>
            <a:ext cx="7620000" cy="321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2431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100</Words>
  <Application>Microsoft Office PowerPoint</Application>
  <PresentationFormat>Экран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24</cp:revision>
  <cp:lastPrinted>2023-09-22T07:27:57Z</cp:lastPrinted>
  <dcterms:created xsi:type="dcterms:W3CDTF">2022-08-09T13:01:09Z</dcterms:created>
  <dcterms:modified xsi:type="dcterms:W3CDTF">2023-09-22T08:42:20Z</dcterms:modified>
</cp:coreProperties>
</file>