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5353"/>
    <a:srgbClr val="FFD44B"/>
    <a:srgbClr val="C4C0C0"/>
    <a:srgbClr val="BAB6B6"/>
    <a:srgbClr val="FF6D6D"/>
    <a:srgbClr val="FFCA21"/>
    <a:srgbClr val="F2704C"/>
    <a:srgbClr val="000000"/>
    <a:srgbClr val="EE4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4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yj-liz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4803" y="661762"/>
            <a:ext cx="7521077" cy="1279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+mj-lt"/>
                <a:cs typeface="Arial" panose="020B0604020202020204" pitchFamily="34" charset="0"/>
              </a:rPr>
              <a:t>Маркетинговое агентство НАПИ проанализировало  как приобретаются новые легковые автомобили.  По итогам девяти месяцев текущего года 337 тыс</a:t>
            </a:r>
            <a:r>
              <a:rPr lang="ru-RU" sz="1050">
                <a:latin typeface="+mj-lt"/>
                <a:cs typeface="Arial" panose="020B0604020202020204" pitchFamily="34" charset="0"/>
              </a:rPr>
              <a:t>. или </a:t>
            </a:r>
            <a:r>
              <a:rPr lang="ru-RU" sz="1050" dirty="0">
                <a:latin typeface="+mj-lt"/>
                <a:cs typeface="Arial" panose="020B0604020202020204" pitchFamily="34" charset="0"/>
              </a:rPr>
              <a:t>48</a:t>
            </a:r>
            <a:r>
              <a:rPr lang="ru-RU" sz="1050">
                <a:latin typeface="+mj-lt"/>
                <a:cs typeface="Arial" panose="020B0604020202020204" pitchFamily="34" charset="0"/>
              </a:rPr>
              <a:t>% автомобилей </a:t>
            </a:r>
            <a:r>
              <a:rPr lang="ru-RU" sz="1050" dirty="0">
                <a:latin typeface="+mj-lt"/>
                <a:cs typeface="Arial" panose="020B0604020202020204" pitchFamily="34" charset="0"/>
              </a:rPr>
              <a:t>были приобретены с помощью автокредитов, 96 тыс. или 13,7</a:t>
            </a:r>
            <a:r>
              <a:rPr lang="ru-RU" sz="1050">
                <a:latin typeface="+mj-lt"/>
                <a:cs typeface="Arial" panose="020B0604020202020204" pitchFamily="34" charset="0"/>
              </a:rPr>
              <a:t>% </a:t>
            </a:r>
            <a:r>
              <a:rPr lang="en-US" sz="1050">
                <a:latin typeface="+mj-lt"/>
                <a:cs typeface="Arial" panose="020B0604020202020204" pitchFamily="34" charset="0"/>
              </a:rPr>
              <a:t> </a:t>
            </a:r>
            <a:r>
              <a:rPr lang="ru-RU" sz="1050">
                <a:latin typeface="+mj-lt"/>
                <a:cs typeface="Arial" panose="020B0604020202020204" pitchFamily="34" charset="0"/>
              </a:rPr>
              <a:t>автомобилей </a:t>
            </a:r>
            <a:r>
              <a:rPr lang="ru-RU" sz="1050" dirty="0">
                <a:latin typeface="+mj-lt"/>
                <a:cs typeface="Arial" panose="020B0604020202020204" pitchFamily="34" charset="0"/>
              </a:rPr>
              <a:t>были взяты в финансовый лизинг и чуть больше 5 тыс. или 0,8%  были взяты в операционный лизинг.  За год доля кредитных автомобилей увеличилась на 7,8%, </a:t>
            </a:r>
            <a:r>
              <a:rPr lang="ru-RU" sz="1050" dirty="0">
                <a:latin typeface="+mj-lt"/>
                <a:cs typeface="Arial" panose="020B0604020202020204" pitchFamily="34" charset="0"/>
                <a:hlinkClick r:id="rId2"/>
              </a:rPr>
              <a:t>доля лизинговых автомобилей </a:t>
            </a:r>
            <a:r>
              <a:rPr lang="ru-RU" sz="1050" dirty="0">
                <a:latin typeface="+mj-lt"/>
                <a:cs typeface="Arial" panose="020B0604020202020204" pitchFamily="34" charset="0"/>
              </a:rPr>
              <a:t>сократилась</a:t>
            </a:r>
            <a:r>
              <a:rPr lang="ru-RU" sz="1050">
                <a:latin typeface="+mj-lt"/>
                <a:cs typeface="Arial" panose="020B0604020202020204" pitchFamily="34" charset="0"/>
              </a:rPr>
              <a:t>. Почти </a:t>
            </a:r>
            <a:r>
              <a:rPr lang="ru-RU" sz="1050" dirty="0">
                <a:latin typeface="+mj-lt"/>
                <a:cs typeface="Arial" panose="020B0604020202020204" pitchFamily="34" charset="0"/>
              </a:rPr>
              <a:t>38</a:t>
            </a:r>
            <a:r>
              <a:rPr lang="ru-RU" sz="1050">
                <a:latin typeface="+mj-lt"/>
                <a:cs typeface="Arial" panose="020B0604020202020204" pitchFamily="34" charset="0"/>
              </a:rPr>
              <a:t>% новых легковых </a:t>
            </a:r>
            <a:r>
              <a:rPr lang="ru-RU" sz="1050" dirty="0">
                <a:latin typeface="+mj-lt"/>
                <a:cs typeface="Arial" panose="020B0604020202020204" pitchFamily="34" charset="0"/>
              </a:rPr>
              <a:t>автомобилей в текущем году были куплены с помощью других источников финансирования. </a:t>
            </a:r>
            <a:endParaRPr lang="ru-RU" sz="105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9729" y="291313"/>
            <a:ext cx="6319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Сколько автомобилей было куплено в кредит и  в лизинг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FE3C70-FCE5-4101-BD4D-2C96AB29EDDC}"/>
              </a:ext>
            </a:extLst>
          </p:cNvPr>
          <p:cNvSpPr txBox="1"/>
          <p:nvPr/>
        </p:nvSpPr>
        <p:spPr>
          <a:xfrm>
            <a:off x="1424803" y="1972790"/>
            <a:ext cx="6915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Способы покупки новых легковых </a:t>
            </a:r>
            <a:r>
              <a:rPr lang="ru-RU" sz="1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1200" b="1" dirty="0">
                <a:latin typeface="+mj-lt"/>
              </a:rPr>
              <a:t>автомобилей, тыс. шт.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A47B84-BAC8-4696-9295-FD7E561F01A1}"/>
              </a:ext>
            </a:extLst>
          </p:cNvPr>
          <p:cNvSpPr/>
          <p:nvPr/>
        </p:nvSpPr>
        <p:spPr>
          <a:xfrm>
            <a:off x="5639507" y="6529456"/>
            <a:ext cx="2854725" cy="2539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r" defTabSz="914400">
              <a:defRPr/>
            </a:pPr>
            <a:r>
              <a:rPr lang="ru-RU" sz="1050" i="1" dirty="0">
                <a:latin typeface="+mj-lt"/>
                <a:cs typeface="Arial" panose="020B0604020202020204" pitchFamily="34" charset="0"/>
              </a:rPr>
              <a:t>Источник: </a:t>
            </a:r>
            <a:r>
              <a:rPr lang="ru-RU" sz="1050" i="1" dirty="0" err="1">
                <a:latin typeface="+mj-lt"/>
                <a:cs typeface="Arial" panose="020B0604020202020204" pitchFamily="34" charset="0"/>
              </a:rPr>
              <a:t>Федресурс</a:t>
            </a:r>
            <a:r>
              <a:rPr lang="ru-RU" sz="1050" i="1" dirty="0">
                <a:latin typeface="+mj-lt"/>
                <a:cs typeface="Arial" panose="020B0604020202020204" pitchFamily="34" charset="0"/>
              </a:rPr>
              <a:t>, НБКИ, оценка НАПИ </a:t>
            </a:r>
            <a:endParaRPr lang="ko-KR" altLang="en-US" sz="1050" i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84B407FA-A0E5-4B4F-B5B0-123FD7687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803" y="2181002"/>
            <a:ext cx="691515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36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</TotalTime>
  <Words>114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65</cp:revision>
  <cp:lastPrinted>2023-10-23T08:00:56Z</cp:lastPrinted>
  <dcterms:created xsi:type="dcterms:W3CDTF">2022-08-09T13:01:09Z</dcterms:created>
  <dcterms:modified xsi:type="dcterms:W3CDTF">2023-11-23T09:45:25Z</dcterms:modified>
</cp:coreProperties>
</file>