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0070C0"/>
    <a:srgbClr val="FF5050"/>
    <a:srgbClr val="ECECEC"/>
    <a:srgbClr val="E6E6E6"/>
    <a:srgbClr val="ED6E55"/>
    <a:srgbClr val="FF781D"/>
    <a:srgbClr val="0088EE"/>
    <a:srgbClr val="5D963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>
        <p:scale>
          <a:sx n="112" d="100"/>
          <a:sy n="112" d="100"/>
        </p:scale>
        <p:origin x="91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25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leasingsta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96295" y="262636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Доля лизинга в продажах автомобилей превысила 14%</a:t>
            </a: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076054" y="6314323"/>
            <a:ext cx="49532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</a:t>
            </a:r>
            <a:r>
              <a:rPr lang="ru-RU" sz="900" i="1" dirty="0" err="1">
                <a:latin typeface="+mj-lt"/>
                <a:cs typeface="Arial" panose="020B0604020202020204" pitchFamily="34" charset="0"/>
              </a:rPr>
              <a:t>Федресурс</a:t>
            </a:r>
            <a:r>
              <a:rPr lang="ru-RU" sz="900" i="1" dirty="0">
                <a:latin typeface="+mj-lt"/>
                <a:cs typeface="Arial" panose="020B0604020202020204" pitchFamily="34" charset="0"/>
              </a:rPr>
              <a:t>,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389445" y="659170"/>
            <a:ext cx="7639876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Маркетинговое агентство НАПИ проанализировало проникновение лизинга* в продажи новых легковых автомобилей.  В 2023 году  доля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лизинговых автомобилей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в продажах достигла 14,1%. Что касается корпоративных продаж, то почти 60% новых легковых автомобилей было поставлено в лизинг.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D6CE629-1079-43E1-8798-351DCA9AD8A5}"/>
              </a:ext>
            </a:extLst>
          </p:cNvPr>
          <p:cNvSpPr txBox="1"/>
          <p:nvPr/>
        </p:nvSpPr>
        <p:spPr>
          <a:xfrm>
            <a:off x="1110886" y="1894704"/>
            <a:ext cx="39892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+mj-lt"/>
              </a:rPr>
              <a:t>Лизинг в продажах новых  легковых автомобилей, тыс. шт.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28C6B15-3A95-4E18-BCFD-40B8E047160A}"/>
              </a:ext>
            </a:extLst>
          </p:cNvPr>
          <p:cNvSpPr/>
          <p:nvPr/>
        </p:nvSpPr>
        <p:spPr>
          <a:xfrm>
            <a:off x="5330903" y="1892456"/>
            <a:ext cx="36397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1100" b="1" dirty="0">
                <a:solidFill>
                  <a:prstClr val="black"/>
                </a:solidFill>
                <a:latin typeface="Calibri Light" panose="020F0302020204030204"/>
              </a:rPr>
              <a:t>Лизинг в продажах новых корпоративных легковых автомобилей, тыс. шт.</a:t>
            </a:r>
          </a:p>
        </p:txBody>
      </p:sp>
      <p:sp>
        <p:nvSpPr>
          <p:cNvPr id="43" name="TextBox 42">
            <a:hlinkClick r:id="rId3"/>
            <a:extLst>
              <a:ext uri="{FF2B5EF4-FFF2-40B4-BE49-F238E27FC236}">
                <a16:creationId xmlns:a16="http://schemas.microsoft.com/office/drawing/2014/main" id="{92A465C4-8D51-47AB-A309-1AC35D6A04FF}"/>
              </a:ext>
            </a:extLst>
          </p:cNvPr>
          <p:cNvSpPr txBox="1"/>
          <p:nvPr/>
        </p:nvSpPr>
        <p:spPr>
          <a:xfrm>
            <a:off x="534869" y="5894756"/>
            <a:ext cx="4953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>
                <a:latin typeface="+mj-lt"/>
                <a:cs typeface="Arial" panose="020B0604020202020204" pitchFamily="34" charset="0"/>
              </a:rPr>
              <a:t>_______________________</a:t>
            </a:r>
            <a:br>
              <a:rPr lang="ru-RU" sz="900" i="1">
                <a:latin typeface="+mj-lt"/>
                <a:cs typeface="Arial" panose="020B0604020202020204" pitchFamily="34" charset="0"/>
              </a:rPr>
            </a:br>
            <a:r>
              <a:rPr lang="ru-RU" sz="900" i="1">
                <a:latin typeface="+mj-lt"/>
                <a:cs typeface="Arial" panose="020B0604020202020204" pitchFamily="34" charset="0"/>
              </a:rPr>
              <a:t>*</a:t>
            </a:r>
            <a:r>
              <a:rPr lang="ru-RU" sz="900" i="1" dirty="0">
                <a:latin typeface="+mj-lt"/>
                <a:cs typeface="Arial" panose="020B0604020202020204" pitchFamily="34" charset="0"/>
              </a:rPr>
              <a:t>Финансовый и операционный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4BD91D7-291E-473E-AFD6-10A57F4FE1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0606" y="2368185"/>
            <a:ext cx="783907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569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1728</TotalTime>
  <Words>90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166</cp:revision>
  <cp:lastPrinted>2023-06-07T08:16:06Z</cp:lastPrinted>
  <dcterms:created xsi:type="dcterms:W3CDTF">2022-08-09T13:01:09Z</dcterms:created>
  <dcterms:modified xsi:type="dcterms:W3CDTF">2024-03-15T08:18:42Z</dcterms:modified>
</cp:coreProperties>
</file>