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216"/>
    <a:srgbClr val="D2D9CD"/>
    <a:srgbClr val="E7EBE5"/>
    <a:srgbClr val="FF1515"/>
    <a:srgbClr val="00C800"/>
    <a:srgbClr val="FF8B8B"/>
    <a:srgbClr val="FF9B9B"/>
    <a:srgbClr val="FF8181"/>
    <a:srgbClr val="FF7979"/>
    <a:srgbClr val="FF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8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leasingstat.ru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407729" y="2336920"/>
            <a:ext cx="75063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>
              <a:defRPr/>
            </a:pPr>
            <a:r>
              <a:rPr lang="ru-RU" sz="1100" b="1" dirty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Динамика количества автомобилей в договорах финансового лизинга ,тыс. шт.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84438" y="687843"/>
            <a:ext cx="76220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lnSpc>
                <a:spcPct val="200000"/>
              </a:lnSpc>
              <a:spcAft>
                <a:spcPts val="600"/>
              </a:spcAft>
            </a:pPr>
            <a:r>
              <a:rPr lang="ru-RU" sz="1100" dirty="0">
                <a:latin typeface="+mj-lt"/>
                <a:cs typeface="Arial" panose="020B0604020202020204" pitchFamily="34" charset="0"/>
              </a:rPr>
              <a:t>По данным маркетингового агентства НАПИ в 1 квартале 2024 года было выдано в </a:t>
            </a:r>
            <a:r>
              <a:rPr lang="ru-RU" sz="1100" dirty="0">
                <a:latin typeface="+mj-lt"/>
                <a:cs typeface="Arial" panose="020B0604020202020204" pitchFamily="34" charset="0"/>
                <a:hlinkClick r:id="rId2"/>
              </a:rPr>
              <a:t>финансовый лизинг</a:t>
            </a:r>
            <a:r>
              <a:rPr lang="ru-RU" sz="1100" dirty="0">
                <a:latin typeface="+mj-lt"/>
                <a:cs typeface="Arial" panose="020B0604020202020204" pitchFamily="34" charset="0"/>
              </a:rPr>
              <a:t> 98,4 тыс.  легковых и коммерческих автомобилей. По сравнению с 1 кварталом прошлого года рост составил 20%. На долю легковых автомобилей пришлось 50,3% выданной в первом квартале 2024 года  в финансовый </a:t>
            </a:r>
            <a:r>
              <a:rPr lang="ru-RU" sz="1100" dirty="0">
                <a:latin typeface="+mj-lt"/>
                <a:cs typeface="Arial" panose="020B0604020202020204" pitchFamily="34" charset="0"/>
                <a:hlinkClick r:id="rId2"/>
              </a:rPr>
              <a:t>лизинг автомобильной техники</a:t>
            </a:r>
            <a:r>
              <a:rPr lang="ru-RU" sz="1100" dirty="0">
                <a:latin typeface="+mj-lt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68C4DFF0-ECE3-4740-BCD5-22EC7D105B50}"/>
              </a:ext>
            </a:extLst>
          </p:cNvPr>
          <p:cNvSpPr/>
          <p:nvPr/>
        </p:nvSpPr>
        <p:spPr>
          <a:xfrm>
            <a:off x="3806353" y="6025480"/>
            <a:ext cx="510775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ru-RU" altLang="ko-KR" sz="900" i="1" dirty="0">
                <a:solidFill>
                  <a:prstClr val="black"/>
                </a:solidFill>
                <a:latin typeface="+mj-lt"/>
                <a:ea typeface="맑은 고딕" panose="020B0503020000020004" pitchFamily="34" charset="-127"/>
                <a:cs typeface="Arial" panose="020B0604020202020204" pitchFamily="34" charset="0"/>
              </a:rPr>
              <a:t>Источник: НАПИ (</a:t>
            </a:r>
            <a:r>
              <a:rPr lang="ru-RU" sz="900" i="1" dirty="0">
                <a:latin typeface="+mj-lt"/>
                <a:cs typeface="Arial" panose="020B0604020202020204" pitchFamily="34" charset="0"/>
              </a:rPr>
              <a:t>Национальное Агентство Промышленной Информации</a:t>
            </a:r>
            <a:r>
              <a:rPr lang="ru-RU" sz="900" dirty="0">
                <a:latin typeface="+mj-lt"/>
                <a:cs typeface="Arial" panose="020B0604020202020204" pitchFamily="34" charset="0"/>
              </a:rPr>
              <a:t>)</a:t>
            </a:r>
            <a:endParaRPr lang="ko-KR" altLang="en-US" sz="900" dirty="0">
              <a:solidFill>
                <a:prstClr val="black"/>
              </a:solidFill>
              <a:latin typeface="+mj-lt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48545" y="277739"/>
            <a:ext cx="49103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Автомобильный лизинг: итоги 1 квартала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5ED8FC3-D04B-4915-97F1-FF66ED1C98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7730" y="2827925"/>
            <a:ext cx="7667625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799</TotalTime>
  <Words>80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123</cp:revision>
  <cp:lastPrinted>2023-02-15T08:27:08Z</cp:lastPrinted>
  <dcterms:created xsi:type="dcterms:W3CDTF">2022-08-09T13:01:09Z</dcterms:created>
  <dcterms:modified xsi:type="dcterms:W3CDTF">2024-05-31T06:45:45Z</dcterms:modified>
</cp:coreProperties>
</file>