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712D"/>
    <a:srgbClr val="355321"/>
    <a:srgbClr val="677664"/>
    <a:srgbClr val="526A52"/>
    <a:srgbClr val="E6E6E6"/>
    <a:srgbClr val="ECECEC"/>
    <a:srgbClr val="ED6E55"/>
    <a:srgbClr val="FF781D"/>
    <a:srgbClr val="0088EE"/>
    <a:srgbClr val="5D9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6" d="100"/>
          <a:sy n="106" d="100"/>
        </p:scale>
        <p:origin x="109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rynok-korporativnyh-avtomobilej/korporativnyj-park-lizingovyh-avtomobile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1" y="283358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В операционном лизинге находится </a:t>
            </a:r>
            <a:r>
              <a:rPr lang="ru-RU" sz="1600" b="1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55 тыся</a:t>
            </a:r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ч</a:t>
            </a:r>
            <a:r>
              <a:rPr lang="ru-RU" sz="1600" b="1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автомобилей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585988" y="6174533"/>
            <a:ext cx="4384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89445" y="692237"/>
            <a:ext cx="7581248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Маркетинговое агентство НАПИ проанализировало парк легковых автомобилей  и легких коммерческих автомобилей (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LCV)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находящихся в 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операционном лизинге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 Всего в операционном лизинге на 01.0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.202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г. находится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5,04 тыс.  легковых и легких коммерческих автомобилей. Самый популярный легковой автомобиль в парке операционного лизинга — 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SKODA RAPID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доля которого составляет 13,7%.  Самый популярный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 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FORD TRANSIT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 на долю которого приходится почти треть парка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находящихся в операционном лизинге.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5877" y="2361656"/>
            <a:ext cx="3631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latin typeface="+mj-lt"/>
                <a:cs typeface="Arial" panose="020B0604020202020204" pitchFamily="34" charset="0"/>
              </a:rPr>
              <a:t>Парк LCV</a:t>
            </a:r>
            <a:r>
              <a:rPr lang="ru-RU" sz="1200" b="1">
                <a:latin typeface="+mj-lt"/>
                <a:cs typeface="Arial" panose="020B0604020202020204" pitchFamily="34" charset="0"/>
              </a:rPr>
              <a:t>, </a:t>
            </a:r>
            <a:br>
              <a:rPr lang="ru-RU" sz="1200" b="1">
                <a:latin typeface="+mj-lt"/>
                <a:cs typeface="Arial" panose="020B0604020202020204" pitchFamily="34" charset="0"/>
              </a:rPr>
            </a:br>
            <a:r>
              <a:rPr lang="ru-RU" sz="1200" b="1">
                <a:latin typeface="+mj-lt"/>
                <a:cs typeface="Arial" panose="020B0604020202020204" pitchFamily="34" charset="0"/>
              </a:rPr>
              <a:t>находящихся 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в операционном </a:t>
            </a:r>
            <a:r>
              <a:rPr lang="ru-RU" sz="1200" b="1">
                <a:latin typeface="+mj-lt"/>
                <a:cs typeface="Arial" panose="020B0604020202020204" pitchFamily="34" charset="0"/>
              </a:rPr>
              <a:t>лизинге </a:t>
            </a:r>
            <a:br>
              <a:rPr lang="ru-RU" sz="1200" b="1">
                <a:latin typeface="+mj-lt"/>
                <a:cs typeface="Arial" panose="020B0604020202020204" pitchFamily="34" charset="0"/>
              </a:rPr>
            </a:br>
            <a:r>
              <a:rPr lang="ru-RU" sz="1200" b="1">
                <a:latin typeface="+mj-lt"/>
                <a:cs typeface="Arial" panose="020B0604020202020204" pitchFamily="34" charset="0"/>
              </a:rPr>
              <a:t>на 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01.01.2024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17273" y="2361657"/>
            <a:ext cx="3451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latin typeface="+mj-lt"/>
                <a:cs typeface="Arial" panose="020B0604020202020204" pitchFamily="34" charset="0"/>
              </a:rPr>
              <a:t>Парк легковых</a:t>
            </a:r>
            <a:r>
              <a:rPr lang="en-US" sz="1200" b="1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автомобилей</a:t>
            </a:r>
            <a:r>
              <a:rPr lang="ru-RU" sz="1200" b="1">
                <a:latin typeface="+mj-lt"/>
                <a:cs typeface="Arial" panose="020B0604020202020204" pitchFamily="34" charset="0"/>
              </a:rPr>
              <a:t>, </a:t>
            </a:r>
            <a:br>
              <a:rPr lang="ru-RU" sz="1200" b="1">
                <a:latin typeface="+mj-lt"/>
                <a:cs typeface="Arial" panose="020B0604020202020204" pitchFamily="34" charset="0"/>
              </a:rPr>
            </a:br>
            <a:r>
              <a:rPr lang="ru-RU" sz="1200" b="1">
                <a:latin typeface="+mj-lt"/>
                <a:cs typeface="Arial" panose="020B0604020202020204" pitchFamily="34" charset="0"/>
              </a:rPr>
              <a:t>находящихся в 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операционном </a:t>
            </a:r>
            <a:r>
              <a:rPr lang="ru-RU" sz="1200" b="1">
                <a:latin typeface="+mj-lt"/>
                <a:cs typeface="Arial" panose="020B0604020202020204" pitchFamily="34" charset="0"/>
              </a:rPr>
              <a:t>лизинге </a:t>
            </a:r>
            <a:br>
              <a:rPr lang="ru-RU" sz="1200" b="1">
                <a:latin typeface="+mj-lt"/>
                <a:cs typeface="Arial" panose="020B0604020202020204" pitchFamily="34" charset="0"/>
              </a:rPr>
            </a:br>
            <a:r>
              <a:rPr lang="ru-RU" sz="1200" b="1">
                <a:latin typeface="+mj-lt"/>
                <a:cs typeface="Arial" panose="020B0604020202020204" pitchFamily="34" charset="0"/>
              </a:rPr>
              <a:t>на 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01.01.2024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0B5F94A-6D94-431A-87DD-1F8392C0DF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7273" y="3147588"/>
            <a:ext cx="74485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1878</TotalTime>
  <Words>120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182</cp:revision>
  <cp:lastPrinted>2023-06-07T08:16:06Z</cp:lastPrinted>
  <dcterms:created xsi:type="dcterms:W3CDTF">2022-08-09T13:01:09Z</dcterms:created>
  <dcterms:modified xsi:type="dcterms:W3CDTF">2024-05-21T09:43:07Z</dcterms:modified>
</cp:coreProperties>
</file>