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EEB"/>
    <a:srgbClr val="339933"/>
    <a:srgbClr val="FF6743"/>
    <a:srgbClr val="548235"/>
    <a:srgbClr val="00B0F0"/>
    <a:srgbClr val="9DC3E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7" autoAdjust="0"/>
    <p:restoredTop sz="94660"/>
  </p:normalViewPr>
  <p:slideViewPr>
    <p:cSldViewPr snapToGrid="0">
      <p:cViewPr>
        <p:scale>
          <a:sx n="98" d="100"/>
          <a:sy n="98" d="100"/>
        </p:scale>
        <p:origin x="132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pinfo.ru/services/elektromobil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5EC5B5-FA88-4CE9-B9AA-6B6D1D8EB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309" y="1808330"/>
            <a:ext cx="7086600" cy="4800600"/>
          </a:xfrm>
          <a:prstGeom prst="rect">
            <a:avLst/>
          </a:prstGeom>
        </p:spPr>
      </p:pic>
      <p:sp>
        <p:nvSpPr>
          <p:cNvPr id="2" name="TextBox 8">
            <a:hlinkClick r:id="rId3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474484" y="6586317"/>
            <a:ext cx="402313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D0504B-A634-44D8-B8FF-EA355A92DEB2}"/>
              </a:ext>
            </a:extLst>
          </p:cNvPr>
          <p:cNvSpPr/>
          <p:nvPr/>
        </p:nvSpPr>
        <p:spPr>
          <a:xfrm>
            <a:off x="1417309" y="1562109"/>
            <a:ext cx="69700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электромобилей по покупателям,% 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E033286-BC50-4380-A14A-FA5BF2794F15}"/>
              </a:ext>
            </a:extLst>
          </p:cNvPr>
          <p:cNvSpPr/>
          <p:nvPr/>
        </p:nvSpPr>
        <p:spPr>
          <a:xfrm>
            <a:off x="1760259" y="3500854"/>
            <a:ext cx="66270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продаж электромобилей, тыс.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шт.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3D0504B-A634-44D8-B8FF-EA355A92DEB2}"/>
              </a:ext>
            </a:extLst>
          </p:cNvPr>
          <p:cNvSpPr/>
          <p:nvPr/>
        </p:nvSpPr>
        <p:spPr>
          <a:xfrm>
            <a:off x="1386510" y="660263"/>
            <a:ext cx="7726691" cy="899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600"/>
              </a:lnSpc>
              <a:defRPr/>
            </a:pP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</a:rPr>
              <a:t>По данным маркетингового </a:t>
            </a:r>
            <a:r>
              <a:rPr kumimoji="0" lang="ru-RU" sz="110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</a:rPr>
              <a:t>агентства НАПИ, </a:t>
            </a: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</a:rPr>
              <a:t>за пять месяцев 2024 года количество новых электромобилей, выданных в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Calibri Light" panose="020F0302020204030204"/>
                <a:cs typeface="Arial" panose="020B0604020202020204" pitchFamily="34" charset="0"/>
              </a:rPr>
              <a:t>л</a:t>
            </a:r>
            <a:r>
              <a:rPr kumimoji="0" lang="ru-RU" sz="110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</a:rPr>
              <a:t>изинг</a:t>
            </a: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</a:rPr>
              <a:t> корпоративным клиентам, увеличилось на 99%.  Тем не менее на </a:t>
            </a: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  <a:hlinkClick r:id="rId4"/>
              </a:rPr>
              <a:t>рынке новых электромобилей</a:t>
            </a: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</a:rPr>
              <a:t> доля лизинговых сократилась на 5,1 </a:t>
            </a:r>
            <a:r>
              <a:rPr kumimoji="0" lang="ru-RU" sz="110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</a:rPr>
              <a:t>п.п</a:t>
            </a:r>
            <a:r>
              <a:rPr kumimoji="0" lang="ru-RU" sz="11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cs typeface="Arial" panose="020B0604020202020204" pitchFamily="34" charset="0"/>
              </a:rPr>
              <a:t>. за счет более высоких темпов роста продаж частным покупателям (+189,9%) и  корпоративным клиентам, не использующим лизинг (+194,1%).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3D0504B-A634-44D8-B8FF-EA355A92DEB2}"/>
              </a:ext>
            </a:extLst>
          </p:cNvPr>
          <p:cNvSpPr/>
          <p:nvPr/>
        </p:nvSpPr>
        <p:spPr>
          <a:xfrm>
            <a:off x="3275637" y="293907"/>
            <a:ext cx="5635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14% электромобилей продается в лизинг</a:t>
            </a: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90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20</cp:revision>
  <cp:lastPrinted>2024-07-02T07:52:35Z</cp:lastPrinted>
  <dcterms:created xsi:type="dcterms:W3CDTF">2022-08-09T13:01:09Z</dcterms:created>
  <dcterms:modified xsi:type="dcterms:W3CDTF">2024-07-02T08:32:36Z</dcterms:modified>
</cp:coreProperties>
</file>