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403A"/>
    <a:srgbClr val="BB573F"/>
    <a:srgbClr val="E66C46"/>
    <a:srgbClr val="E97E5D"/>
    <a:srgbClr val="FF9933"/>
    <a:srgbClr val="1F4E79"/>
    <a:srgbClr val="FF6600"/>
    <a:srgbClr val="BFBDBD"/>
    <a:srgbClr val="F2A068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29" autoAdjust="0"/>
    <p:restoredTop sz="94660"/>
  </p:normalViewPr>
  <p:slideViewPr>
    <p:cSldViewPr snapToGrid="0">
      <p:cViewPr>
        <p:scale>
          <a:sx n="90" d="100"/>
          <a:sy n="90" d="100"/>
        </p:scale>
        <p:origin x="152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hyperlink" Target="https://leasingstat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1443667" y="2219891"/>
            <a:ext cx="529650" cy="18234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0010" y="570508"/>
            <a:ext cx="8280000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ct val="150000"/>
              </a:lnSpc>
              <a:spcAft>
                <a:spcPts val="1200"/>
              </a:spcAft>
            </a:pPr>
            <a:r>
              <a:rPr lang="ru-RU" sz="1200" dirty="0">
                <a:solidFill>
                  <a:srgbClr val="212121"/>
                </a:solidFill>
                <a:latin typeface="+mj-lt"/>
              </a:rPr>
              <a:t>                      </a:t>
            </a:r>
            <a:r>
              <a:rPr lang="ru-RU" sz="1100" dirty="0">
                <a:solidFill>
                  <a:srgbClr val="212121"/>
                </a:solidFill>
                <a:latin typeface="+mj-lt"/>
              </a:rPr>
              <a:t>По данным маркетингового </a:t>
            </a:r>
            <a:r>
              <a:rPr lang="ru-RU" sz="1100">
                <a:solidFill>
                  <a:srgbClr val="212121"/>
                </a:solidFill>
                <a:latin typeface="+mj-lt"/>
              </a:rPr>
              <a:t>агентства НАПИ, </a:t>
            </a:r>
            <a:r>
              <a:rPr lang="ru-RU" sz="1100" dirty="0">
                <a:solidFill>
                  <a:srgbClr val="212121"/>
                </a:solidFill>
                <a:latin typeface="+mj-lt"/>
              </a:rPr>
              <a:t>за первое полугодие 2024 года было выдано в финансовый и операционный лизинг 101,2 тыс. новых и подержанных легковых  автомобилей, что на 10,7% больше чем годом ранее. В структуре продаж новых легковых автомобилей корпоративным клиентам доля выданных в </a:t>
            </a:r>
            <a:r>
              <a:rPr lang="ru-RU" sz="1100" dirty="0">
                <a:solidFill>
                  <a:srgbClr val="212121"/>
                </a:solidFill>
                <a:latin typeface="+mj-lt"/>
                <a:hlinkClick r:id="rId2"/>
              </a:rPr>
              <a:t>финансовый и операционный лизинг  </a:t>
            </a:r>
            <a:r>
              <a:rPr lang="ru-RU" sz="1100" dirty="0">
                <a:solidFill>
                  <a:srgbClr val="212121"/>
                </a:solidFill>
                <a:latin typeface="+mj-lt"/>
              </a:rPr>
              <a:t>автомобилей достигла 66,9%. Годом ранее на долю лизинговых автомобилей приходилось 69,2% корпоративных продаж.</a:t>
            </a:r>
          </a:p>
        </p:txBody>
      </p:sp>
      <p:sp>
        <p:nvSpPr>
          <p:cNvPr id="15" name="TextBox 14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255520" y="6574169"/>
            <a:ext cx="4356465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8748242-CA8B-4481-9013-A380476B502B}"/>
              </a:ext>
            </a:extLst>
          </p:cNvPr>
          <p:cNvSpPr/>
          <p:nvPr/>
        </p:nvSpPr>
        <p:spPr>
          <a:xfrm>
            <a:off x="2854295" y="283831"/>
            <a:ext cx="60741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altLang="ru-RU" sz="1600" b="1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Лизинг легковых автомобилей: итоги полугодия</a:t>
            </a:r>
            <a:endParaRPr lang="ru-RU" altLang="ru-RU" sz="16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1433" y="1672487"/>
            <a:ext cx="39271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1" i="0" u="none" strike="noStrike" kern="1200" spc="0" baseline="0">
                <a:solidFill>
                  <a:prstClr val="black"/>
                </a:solidFill>
                <a:latin typeface="+mj-lt"/>
                <a:ea typeface="+mn-ea"/>
                <a:cs typeface="+mn-cs"/>
              </a:defRPr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Корпоративные </a:t>
            </a: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продажи </a:t>
            </a:r>
            <a:b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новых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легковых автомобилей, тыс. шт.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958511" y="1670932"/>
            <a:ext cx="39018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1" i="0" u="none" strike="noStrike" kern="1200" spc="0" baseline="0">
                <a:solidFill>
                  <a:prstClr val="black"/>
                </a:solidFill>
                <a:latin typeface="+mj-lt"/>
                <a:ea typeface="+mn-ea"/>
                <a:cs typeface="+mn-cs"/>
              </a:defRPr>
            </a:pP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Корпоративные </a:t>
            </a:r>
            <a:r>
              <a:rPr lang="ru-RU" sz="10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продажи </a:t>
            </a:r>
            <a:br>
              <a:rPr lang="ru-RU" sz="10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подержанных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легковых автомобилей, тыс. шт.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D9A11FF-9063-44D3-AFA1-F2D7133CD4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010" y="2095864"/>
            <a:ext cx="8105775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9110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1391</TotalTime>
  <Words>105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163</cp:revision>
  <cp:lastPrinted>2024-06-05T07:45:42Z</cp:lastPrinted>
  <dcterms:created xsi:type="dcterms:W3CDTF">2022-08-09T13:01:09Z</dcterms:created>
  <dcterms:modified xsi:type="dcterms:W3CDTF">2024-08-05T10:36:19Z</dcterms:modified>
</cp:coreProperties>
</file>