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03A"/>
    <a:srgbClr val="BB573F"/>
    <a:srgbClr val="E66C46"/>
    <a:srgbClr val="E97E5D"/>
    <a:srgbClr val="FF9933"/>
    <a:srgbClr val="1F4E79"/>
    <a:srgbClr val="FF6600"/>
    <a:srgbClr val="BFBDBD"/>
    <a:srgbClr val="F2A068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9" autoAdjust="0"/>
    <p:restoredTop sz="94660"/>
  </p:normalViewPr>
  <p:slideViewPr>
    <p:cSldViewPr snapToGrid="0">
      <p:cViewPr>
        <p:scale>
          <a:sx n="90" d="100"/>
          <a:sy n="90" d="100"/>
        </p:scale>
        <p:origin x="152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443667" y="2219891"/>
            <a:ext cx="529650" cy="1823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010" y="570508"/>
            <a:ext cx="82800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200" dirty="0">
                <a:solidFill>
                  <a:srgbClr val="212121"/>
                </a:solidFill>
                <a:latin typeface="+mj-lt"/>
              </a:rPr>
              <a:t>                      </a:t>
            </a:r>
            <a:r>
              <a:rPr lang="ru-RU" sz="1100" dirty="0">
                <a:solidFill>
                  <a:srgbClr val="212121"/>
                </a:solidFill>
                <a:latin typeface="+mj-lt"/>
              </a:rPr>
              <a:t>По данным маркетингового </a:t>
            </a:r>
            <a:r>
              <a:rPr lang="ru-RU" sz="1100">
                <a:solidFill>
                  <a:srgbClr val="212121"/>
                </a:solidFill>
                <a:latin typeface="+mj-lt"/>
              </a:rPr>
              <a:t>агентства НАПИ, </a:t>
            </a:r>
            <a:r>
              <a:rPr lang="ru-RU" sz="1100" dirty="0">
                <a:solidFill>
                  <a:srgbClr val="212121"/>
                </a:solidFill>
                <a:latin typeface="+mj-lt"/>
              </a:rPr>
              <a:t>за первое полугодие 2024 года было выдано в финансовый и операционный лизинг 101,2 тыс. новых и подержанных легковых  автомобилей, что на 10,7% больше чем годом ранее. В структуре продаж новых легковых автомобилей корпоративным клиентам доля выданных в </a:t>
            </a:r>
            <a:r>
              <a:rPr lang="ru-RU" sz="1100" dirty="0">
                <a:solidFill>
                  <a:srgbClr val="212121"/>
                </a:solidFill>
                <a:latin typeface="+mj-lt"/>
                <a:hlinkClick r:id="rId2"/>
              </a:rPr>
              <a:t>финансовый и операционный лизинг  </a:t>
            </a:r>
            <a:r>
              <a:rPr lang="ru-RU" sz="1100" dirty="0">
                <a:solidFill>
                  <a:srgbClr val="212121"/>
                </a:solidFill>
                <a:latin typeface="+mj-lt"/>
              </a:rPr>
              <a:t>автомобилей достигла 66,9%. Годом ранее на долю лизинговых автомобилей приходилось 69,2% корпоративных продаж.</a:t>
            </a:r>
          </a:p>
        </p:txBody>
      </p:sp>
      <p:sp>
        <p:nvSpPr>
          <p:cNvPr id="15" name="TextBox 14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255520" y="6574169"/>
            <a:ext cx="435646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2854295" y="283831"/>
            <a:ext cx="6074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600" b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Лизинг легковых автомобилей: итоги полугодия</a:t>
            </a:r>
            <a:endParaRPr lang="ru-RU" altLang="ru-RU" sz="1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433" y="1672487"/>
            <a:ext cx="3927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Корпоративные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продажи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новых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легковых автомобилей, тыс. шт.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58511" y="1670932"/>
            <a:ext cx="3901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Корпоративные </a:t>
            </a:r>
            <a: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 </a:t>
            </a:r>
            <a:b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подержанных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легковых автомобилей, тыс. шт.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9A11FF-9063-44D3-AFA1-F2D7133CD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10" y="2095864"/>
            <a:ext cx="81057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11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105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163</cp:revision>
  <cp:lastPrinted>2024-06-05T07:45:42Z</cp:lastPrinted>
  <dcterms:created xsi:type="dcterms:W3CDTF">2022-08-09T13:01:09Z</dcterms:created>
  <dcterms:modified xsi:type="dcterms:W3CDTF">2024-08-05T10:36:19Z</dcterms:modified>
</cp:coreProperties>
</file>