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6A2C"/>
    <a:srgbClr val="FFFF99"/>
    <a:srgbClr val="000000"/>
    <a:srgbClr val="F10F3F"/>
    <a:srgbClr val="245A8C"/>
    <a:srgbClr val="3381C7"/>
    <a:srgbClr val="F3280D"/>
    <a:srgbClr val="F92B2B"/>
    <a:srgbClr val="1F4E7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>
        <p:scale>
          <a:sx n="100" d="100"/>
          <a:sy n="100" d="100"/>
        </p:scale>
        <p:origin x="214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leasingstat.r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1916042" y="226614"/>
            <a:ext cx="7012423" cy="430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10095" y="724807"/>
            <a:ext cx="75588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1200"/>
              </a:spcAft>
            </a:pPr>
            <a:r>
              <a:rPr lang="ru-RU" sz="1150">
                <a:solidFill>
                  <a:srgbClr val="212121"/>
                </a:solidFill>
                <a:latin typeface="+mj-lt"/>
              </a:rPr>
              <a:t>По </a:t>
            </a:r>
            <a:r>
              <a:rPr lang="ru-RU" sz="1150" dirty="0">
                <a:solidFill>
                  <a:srgbClr val="212121"/>
                </a:solidFill>
                <a:latin typeface="+mj-lt"/>
              </a:rPr>
              <a:t>данным маркетингового </a:t>
            </a:r>
            <a:r>
              <a:rPr lang="ru-RU" sz="1150">
                <a:solidFill>
                  <a:srgbClr val="212121"/>
                </a:solidFill>
                <a:latin typeface="+mj-lt"/>
              </a:rPr>
              <a:t>агентства НАПИ, </a:t>
            </a:r>
            <a:r>
              <a:rPr lang="ru-RU" sz="1150" dirty="0">
                <a:solidFill>
                  <a:srgbClr val="212121"/>
                </a:solidFill>
                <a:latin typeface="+mj-lt"/>
              </a:rPr>
              <a:t>за первое полугодие 2024 года в  финансовый лизинг было выдано 50,8 тыс. новых и подержанных грузовых автомобилей.  На долю седельных тягачей пришлось 46,1% </a:t>
            </a:r>
            <a:r>
              <a:rPr lang="ru-RU" sz="1150" dirty="0">
                <a:solidFill>
                  <a:srgbClr val="212121"/>
                </a:solidFill>
                <a:latin typeface="+mj-lt"/>
                <a:hlinkClick r:id="rId2"/>
              </a:rPr>
              <a:t>лизинговых грузовиков</a:t>
            </a:r>
            <a:r>
              <a:rPr lang="ru-RU" sz="1150" dirty="0">
                <a:solidFill>
                  <a:srgbClr val="212121"/>
                </a:solidFill>
                <a:latin typeface="+mj-lt"/>
              </a:rPr>
              <a:t>, на долю самосвалов –  22,5%.  Больше всего в лизинг выдавалось грузовых автомобилей </a:t>
            </a:r>
            <a:r>
              <a:rPr lang="en-US" sz="1150" dirty="0">
                <a:solidFill>
                  <a:srgbClr val="212121"/>
                </a:solidFill>
                <a:latin typeface="+mj-lt"/>
              </a:rPr>
              <a:t>KAMAZ</a:t>
            </a:r>
            <a:r>
              <a:rPr lang="ru-RU" sz="1150" dirty="0">
                <a:solidFill>
                  <a:srgbClr val="212121"/>
                </a:solidFill>
                <a:latin typeface="+mj-lt"/>
              </a:rPr>
              <a:t> (17% ), на втором месте - грузовики</a:t>
            </a:r>
            <a:r>
              <a:rPr lang="en-US" sz="1150" dirty="0">
                <a:solidFill>
                  <a:srgbClr val="212121"/>
                </a:solidFill>
                <a:latin typeface="+mj-lt"/>
              </a:rPr>
              <a:t> SITRAK</a:t>
            </a:r>
            <a:r>
              <a:rPr lang="ru-RU" sz="1150" dirty="0">
                <a:solidFill>
                  <a:srgbClr val="212121"/>
                </a:solidFill>
                <a:latin typeface="+mj-lt"/>
              </a:rPr>
              <a:t> с долей 14,2%. </a:t>
            </a:r>
          </a:p>
        </p:txBody>
      </p:sp>
      <p:sp>
        <p:nvSpPr>
          <p:cNvPr id="15" name="TextBox 14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378483" y="6207970"/>
            <a:ext cx="4438338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 </a:t>
            </a:r>
            <a:r>
              <a:rPr lang="ru-RU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Федресурс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, НАПИ (Национальное Агентство Промышленной Информации)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748242-CA8B-4481-9013-A380476B502B}"/>
              </a:ext>
            </a:extLst>
          </p:cNvPr>
          <p:cNvSpPr/>
          <p:nvPr/>
        </p:nvSpPr>
        <p:spPr>
          <a:xfrm>
            <a:off x="2854295" y="283831"/>
            <a:ext cx="60741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alt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Самые популярные лизинговые грузовики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31998" y="2275478"/>
            <a:ext cx="3240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prstClr val="black"/>
                </a:solidFill>
                <a:latin typeface="+mj-lt"/>
                <a:ea typeface="+mn-ea"/>
                <a:cs typeface="+mn-cs"/>
              </a:defRPr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Выданные в лизинг грузовые </a:t>
            </a: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автомобили </a:t>
            </a:r>
            <a:b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типу, янв.-июнь 2024 г., тыс. шт.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331585" y="2278423"/>
            <a:ext cx="324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prstClr val="black"/>
                </a:solidFill>
                <a:latin typeface="+mj-lt"/>
                <a:ea typeface="+mn-ea"/>
                <a:cs typeface="+mn-cs"/>
              </a:defRPr>
            </a:pP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Выданные в лизинг грузовые </a:t>
            </a:r>
            <a:r>
              <a:rPr lang="ru-RU" sz="10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автомобили </a:t>
            </a:r>
            <a:br>
              <a:rPr lang="ru-RU" sz="10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марке, янв.-июнь 2024 г., тыс. шт.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F5CF346-35BC-4D8B-B3B1-C776424AC0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998" y="2873100"/>
            <a:ext cx="724852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63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1368</TotalTime>
  <Words>116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167</cp:revision>
  <cp:lastPrinted>2024-06-05T07:45:42Z</cp:lastPrinted>
  <dcterms:created xsi:type="dcterms:W3CDTF">2022-08-09T13:01:09Z</dcterms:created>
  <dcterms:modified xsi:type="dcterms:W3CDTF">2024-08-06T08:31:11Z</dcterms:modified>
</cp:coreProperties>
</file>