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62" r:id="rId2"/>
  </p:sldIdLst>
  <p:sldSz cx="9144000" cy="6858000" type="screen4x3"/>
  <p:notesSz cx="6797675" cy="992505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Болушева Ольга Александровна" initials="БОА" lastIdx="1" clrIdx="0">
    <p:extLst>
      <p:ext uri="{19B8F6BF-5375-455C-9EA6-DF929625EA0E}">
        <p15:presenceInfo xmlns:p15="http://schemas.microsoft.com/office/powerpoint/2012/main" userId="Болушева Ольга Александровна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C91D0"/>
    <a:srgbClr val="FF3F3F"/>
    <a:srgbClr val="2F74B3"/>
    <a:srgbClr val="29679F"/>
    <a:srgbClr val="83BC5C"/>
    <a:srgbClr val="F0975A"/>
    <a:srgbClr val="E85E5E"/>
    <a:srgbClr val="ECECEC"/>
    <a:srgbClr val="E6E6E6"/>
    <a:srgbClr val="ED6E5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665" autoAdjust="0"/>
    <p:restoredTop sz="94660"/>
  </p:normalViewPr>
  <p:slideViewPr>
    <p:cSldViewPr snapToGrid="0">
      <p:cViewPr>
        <p:scale>
          <a:sx n="112" d="100"/>
          <a:sy n="112" d="100"/>
        </p:scale>
        <p:origin x="2448" y="1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797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797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9D8339-4C8B-4BE1-A0E4-1EDD43411295}" type="datetimeFigureOut">
              <a:rPr lang="ru-RU" smtClean="0"/>
              <a:t>29.08.2024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39838"/>
            <a:ext cx="4467225" cy="33512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6431"/>
            <a:ext cx="5438140" cy="39079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7076"/>
            <a:ext cx="2945659" cy="4979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7076"/>
            <a:ext cx="2945659" cy="4979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93331D-7C21-4B88-8FF2-BA4427CE1D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74956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B70559-0E80-413A-B00B-B373D6B0840E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37018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8/29/2024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0032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8/29/2024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2944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8/29/2024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53321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8/29/2024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3445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8/29/2024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2166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8/29/2024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6675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8/29/2024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1550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8/29/2024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4290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8/29/2024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8237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8/29/2024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9973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8/29/2024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1632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3D5989-14C6-404C-8A65-40B5B34DAE63}" type="datetimeFigureOut">
              <a:rPr lang="en-US" smtClean="0"/>
              <a:t>8/29/2024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6965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ree-powerpoint-templates-design.com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emf"/><Relationship Id="rId4" Type="http://schemas.openxmlformats.org/officeDocument/2006/relationships/hyperlink" Target="https://napinfo.ru/services/avtomobilnyj-lizing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Дуга 8">
            <a:extLst>
              <a:ext uri="{FF2B5EF4-FFF2-40B4-BE49-F238E27FC236}">
                <a16:creationId xmlns:a16="http://schemas.microsoft.com/office/drawing/2014/main" id="{CB0135B1-5800-1644-B1D0-3916A0603561}"/>
              </a:ext>
            </a:extLst>
          </p:cNvPr>
          <p:cNvSpPr/>
          <p:nvPr/>
        </p:nvSpPr>
        <p:spPr>
          <a:xfrm>
            <a:off x="923193" y="-877033"/>
            <a:ext cx="34289" cy="79131"/>
          </a:xfrm>
          <a:prstGeom prst="arc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 defTabSz="685800">
              <a:defRPr/>
            </a:pPr>
            <a:endParaRPr lang="ru-RU" sz="135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601061" y="320616"/>
            <a:ext cx="73696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600" b="1" dirty="0">
                <a:solidFill>
                  <a:srgbClr val="FF0000"/>
                </a:solidFill>
                <a:latin typeface="+mj-lt"/>
                <a:cs typeface="Arial" panose="020B0604020202020204" pitchFamily="34" charset="0"/>
              </a:rPr>
              <a:t>Сколько </a:t>
            </a:r>
            <a:r>
              <a:rPr lang="en-US" sz="1600" b="1" dirty="0">
                <a:solidFill>
                  <a:srgbClr val="FF0000"/>
                </a:solidFill>
                <a:latin typeface="+mj-lt"/>
                <a:cs typeface="Arial" panose="020B0604020202020204" pitchFamily="34" charset="0"/>
              </a:rPr>
              <a:t>LCV</a:t>
            </a:r>
            <a:r>
              <a:rPr lang="ru-RU" sz="1600" b="1" dirty="0">
                <a:solidFill>
                  <a:srgbClr val="FF0000"/>
                </a:solidFill>
                <a:latin typeface="+mj-lt"/>
                <a:cs typeface="Arial" panose="020B0604020202020204" pitchFamily="34" charset="0"/>
              </a:rPr>
              <a:t> продается в лизинг</a:t>
            </a:r>
          </a:p>
        </p:txBody>
      </p:sp>
      <p:sp>
        <p:nvSpPr>
          <p:cNvPr id="148" name="TextBox 147">
            <a:hlinkClick r:id="rId3"/>
            <a:extLst>
              <a:ext uri="{FF2B5EF4-FFF2-40B4-BE49-F238E27FC236}">
                <a16:creationId xmlns:a16="http://schemas.microsoft.com/office/drawing/2014/main" id="{367F19FD-A728-244F-A721-C32F573A2B6C}"/>
              </a:ext>
            </a:extLst>
          </p:cNvPr>
          <p:cNvSpPr txBox="1"/>
          <p:nvPr/>
        </p:nvSpPr>
        <p:spPr>
          <a:xfrm>
            <a:off x="4714334" y="6568604"/>
            <a:ext cx="3860708" cy="2308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/>
            <a:r>
              <a:rPr lang="ru-RU" sz="900" i="1" dirty="0">
                <a:latin typeface="+mj-lt"/>
                <a:cs typeface="Arial" panose="020B0604020202020204" pitchFamily="34" charset="0"/>
              </a:rPr>
              <a:t>Источник: НАПИ (Национальное Агентство Промышленной Информации)</a:t>
            </a:r>
          </a:p>
        </p:txBody>
      </p:sp>
      <p:sp>
        <p:nvSpPr>
          <p:cNvPr id="106" name="Прямоугольник 105">
            <a:extLst>
              <a:ext uri="{FF2B5EF4-FFF2-40B4-BE49-F238E27FC236}">
                <a16:creationId xmlns:a16="http://schemas.microsoft.com/office/drawing/2014/main" id="{6DB82CF0-03FF-4A77-8B47-007315A3F7B4}"/>
              </a:ext>
            </a:extLst>
          </p:cNvPr>
          <p:cNvSpPr/>
          <p:nvPr/>
        </p:nvSpPr>
        <p:spPr>
          <a:xfrm>
            <a:off x="1343326" y="615558"/>
            <a:ext cx="7412871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200" dirty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По данным маркетингового агентства </a:t>
            </a:r>
            <a:r>
              <a:rPr lang="ru-RU" sz="1200" dirty="0" smtClean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НАПИ, </a:t>
            </a:r>
            <a:r>
              <a:rPr lang="ru-RU" sz="1200" dirty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за семь месяцев 2024  года в финансовый и операционный лизинг было выдано 34,7 тыс. новых и подержанных легких коммерческих автомобилей (</a:t>
            </a:r>
            <a:r>
              <a:rPr lang="en-US" sz="1200" dirty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LCV)</a:t>
            </a:r>
            <a:r>
              <a:rPr lang="ru-RU" sz="1200" dirty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, что на 25,2% больше чем в январе-июле прошлого года.  На рынке новых </a:t>
            </a:r>
            <a:r>
              <a:rPr lang="en-US" sz="1200" dirty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LCV</a:t>
            </a:r>
            <a:r>
              <a:rPr lang="ru-RU" sz="1200" dirty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 по итогам семи месяцев 2024 года доля </a:t>
            </a:r>
            <a:r>
              <a:rPr lang="ru-RU" sz="1200" dirty="0">
                <a:latin typeface="+mj-lt"/>
                <a:ea typeface="Tahoma" panose="020B0604030504040204" pitchFamily="34" charset="0"/>
                <a:cs typeface="Tahoma" panose="020B0604030504040204" pitchFamily="34" charset="0"/>
                <a:hlinkClick r:id="rId4"/>
              </a:rPr>
              <a:t>лизинговых автомобилей </a:t>
            </a:r>
            <a:r>
              <a:rPr lang="ru-RU" sz="1200" dirty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немного снизилась, за счет более быстрых темпов роста рынка. Тем не менее доля лизинговых </a:t>
            </a:r>
            <a:r>
              <a:rPr lang="en-US" sz="1200" dirty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LCV </a:t>
            </a:r>
            <a:r>
              <a:rPr lang="ru-RU" sz="1200" dirty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насчитывала </a:t>
            </a:r>
            <a:r>
              <a:rPr lang="en-US" sz="1200" dirty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 43</a:t>
            </a:r>
            <a:r>
              <a:rPr lang="ru-RU" sz="1200" dirty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,7%, что является хорошим показателем, принимая во внимание, что в 2024 году под программы льготного лизинга попадают не все LCV, а только микроавтобусы и техника  с электрическим двигателем. На рынке подержанной техники доля лизинговых </a:t>
            </a:r>
            <a:r>
              <a:rPr lang="en-US" sz="1200" dirty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LCV</a:t>
            </a:r>
            <a:r>
              <a:rPr lang="ru-RU" sz="1200" dirty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 снизилась до 1,5%.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3236006" y="2019913"/>
            <a:ext cx="2967263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ru-RU" sz="1200" b="1" dirty="0">
                <a:latin typeface="+mj-lt"/>
                <a:cs typeface="Arial" panose="020B0604020202020204" pitchFamily="34" charset="0"/>
              </a:rPr>
              <a:t>Структура рынка новых </a:t>
            </a:r>
            <a:r>
              <a:rPr lang="en-US" sz="1200" b="1" dirty="0">
                <a:latin typeface="+mj-lt"/>
                <a:cs typeface="Arial" panose="020B0604020202020204" pitchFamily="34" charset="0"/>
              </a:rPr>
              <a:t>LCV</a:t>
            </a:r>
            <a:r>
              <a:rPr lang="ru-RU" sz="1200" b="1" dirty="0">
                <a:latin typeface="+mj-lt"/>
                <a:cs typeface="Arial" panose="020B0604020202020204" pitchFamily="34" charset="0"/>
              </a:rPr>
              <a:t>, тыс. шт.</a:t>
            </a:r>
            <a:endParaRPr lang="ru-RU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191921" y="4169177"/>
            <a:ext cx="3315000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ru-RU" sz="1200" b="1" dirty="0">
                <a:latin typeface="+mj-lt"/>
                <a:cs typeface="Arial" panose="020B0604020202020204" pitchFamily="34" charset="0"/>
              </a:rPr>
              <a:t>Структура рынка подержанных </a:t>
            </a:r>
            <a:r>
              <a:rPr lang="en-US" sz="1200" b="1" dirty="0">
                <a:latin typeface="+mj-lt"/>
                <a:cs typeface="Arial" panose="020B0604020202020204" pitchFamily="34" charset="0"/>
              </a:rPr>
              <a:t>LCV</a:t>
            </a:r>
            <a:r>
              <a:rPr lang="ru-RU" sz="1200" b="1" dirty="0">
                <a:latin typeface="+mj-lt"/>
                <a:cs typeface="Arial" panose="020B0604020202020204" pitchFamily="34" charset="0"/>
              </a:rPr>
              <a:t>, тыс. шт.</a:t>
            </a:r>
            <a:endParaRPr lang="ru-RU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87036" y="2151644"/>
            <a:ext cx="7054596" cy="4532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141910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2122</TotalTime>
  <Words>151</Words>
  <Application>Microsoft Office PowerPoint</Application>
  <PresentationFormat>Экран (4:3)</PresentationFormat>
  <Paragraphs>6</Paragraphs>
  <Slides>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Tahoma</vt:lpstr>
      <vt:lpstr>Тема Office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Болушева Ольга Александровна</dc:creator>
  <cp:lastModifiedBy>79030</cp:lastModifiedBy>
  <cp:revision>192</cp:revision>
  <cp:lastPrinted>2024-08-29T07:47:20Z</cp:lastPrinted>
  <dcterms:created xsi:type="dcterms:W3CDTF">2022-08-09T13:01:09Z</dcterms:created>
  <dcterms:modified xsi:type="dcterms:W3CDTF">2024-08-29T11:03:43Z</dcterms:modified>
</cp:coreProperties>
</file>