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1D0"/>
    <a:srgbClr val="FF3F3F"/>
    <a:srgbClr val="2F74B3"/>
    <a:srgbClr val="29679F"/>
    <a:srgbClr val="83BC5C"/>
    <a:srgbClr val="F0975A"/>
    <a:srgbClr val="E85E5E"/>
    <a:srgbClr val="ECECEC"/>
    <a:srgbClr val="E6E6E6"/>
    <a:srgbClr val="ED6E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>
        <p:scale>
          <a:sx n="112" d="100"/>
          <a:sy n="112" d="100"/>
        </p:scale>
        <p:origin x="2448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701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napinfo.ru/services/avtomobilnyj-liz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1061" y="320616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Сколько </a:t>
            </a:r>
            <a:r>
              <a:rPr lang="en-US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LCV</a:t>
            </a:r>
            <a:r>
              <a:rPr lang="ru-RU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продается в лизинг</a:t>
            </a: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714334" y="6568604"/>
            <a:ext cx="386070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343326" y="615558"/>
            <a:ext cx="74128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 данным маркетингового агентства </a:t>
            </a:r>
            <a:r>
              <a:rPr lang="ru-RU" sz="12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НАПИ,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за семь месяцев 2024  года в финансовый и операционный лизинг было выдано 34,7 тыс. новых и подержанных легких коммерческих автомобилей (</a:t>
            </a:r>
            <a:r>
              <a:rPr lang="en-US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LCV)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что на 25,2% больше чем в январе-июле прошлого года.  На рынке новых </a:t>
            </a:r>
            <a:r>
              <a:rPr lang="en-US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LCV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по итогам семи месяцев 2024 года доля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лизинговых автомобилей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немного снизилась, за счет более быстрых темпов роста рынка. Тем не менее доля лизинговых </a:t>
            </a:r>
            <a:r>
              <a:rPr lang="en-US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LCV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насчитывала </a:t>
            </a:r>
            <a:r>
              <a:rPr lang="en-US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43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,7%, что является хорошим показателем, принимая во внимание, что в 2024 году под программы льготного лизинга попадают не все LCV, а только микроавтобусы и техника  с электрическим двигателем. На рынке подержанной техники доля лизинговых </a:t>
            </a:r>
            <a:r>
              <a:rPr lang="en-US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LCV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снизилась до 1,5%.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36006" y="2019913"/>
            <a:ext cx="29672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b="1" dirty="0">
                <a:latin typeface="+mj-lt"/>
                <a:cs typeface="Arial" panose="020B0604020202020204" pitchFamily="34" charset="0"/>
              </a:rPr>
              <a:t>Структура рынка новых </a:t>
            </a:r>
            <a:r>
              <a:rPr lang="en-US" sz="1200" b="1" dirty="0">
                <a:latin typeface="+mj-lt"/>
                <a:cs typeface="Arial" panose="020B0604020202020204" pitchFamily="34" charset="0"/>
              </a:rPr>
              <a:t>LCV</a:t>
            </a:r>
            <a:r>
              <a:rPr lang="ru-RU" sz="1200" b="1" dirty="0">
                <a:latin typeface="+mj-lt"/>
                <a:cs typeface="Arial" panose="020B0604020202020204" pitchFamily="34" charset="0"/>
              </a:rPr>
              <a:t>, тыс. шт.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91921" y="4169177"/>
            <a:ext cx="3315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b="1" dirty="0">
                <a:latin typeface="+mj-lt"/>
                <a:cs typeface="Arial" panose="020B0604020202020204" pitchFamily="34" charset="0"/>
              </a:rPr>
              <a:t>Структура рынка подержанных </a:t>
            </a:r>
            <a:r>
              <a:rPr lang="en-US" sz="1200" b="1" dirty="0">
                <a:latin typeface="+mj-lt"/>
                <a:cs typeface="Arial" panose="020B0604020202020204" pitchFamily="34" charset="0"/>
              </a:rPr>
              <a:t>LCV</a:t>
            </a:r>
            <a:r>
              <a:rPr lang="ru-RU" sz="1200" b="1" dirty="0">
                <a:latin typeface="+mj-lt"/>
                <a:cs typeface="Arial" panose="020B0604020202020204" pitchFamily="34" charset="0"/>
              </a:rPr>
              <a:t>, тыс. шт.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7036" y="2151644"/>
            <a:ext cx="7054596" cy="453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4191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2122</TotalTime>
  <Words>151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79030</cp:lastModifiedBy>
  <cp:revision>192</cp:revision>
  <cp:lastPrinted>2024-08-29T07:47:20Z</cp:lastPrinted>
  <dcterms:created xsi:type="dcterms:W3CDTF">2022-08-09T13:01:09Z</dcterms:created>
  <dcterms:modified xsi:type="dcterms:W3CDTF">2024-08-29T11:03:43Z</dcterms:modified>
</cp:coreProperties>
</file>