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6" d="100"/>
          <a:sy n="106" d="100"/>
        </p:scale>
        <p:origin x="230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napinfo.ru/services/avtomobilnyj-liz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DBA50A7-72E0-4BBD-B99A-57AE663DB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1041" y="2363211"/>
            <a:ext cx="7372350" cy="4124325"/>
          </a:xfrm>
          <a:prstGeom prst="rect">
            <a:avLst/>
          </a:prstGeom>
        </p:spPr>
      </p:pic>
      <p:sp>
        <p:nvSpPr>
          <p:cNvPr id="2" name="TextBox 8">
            <a:hlinkClick r:id="rId3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716379" y="6544343"/>
            <a:ext cx="384281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/ Национальное Агентство Промышленной Информации</a:t>
            </a:r>
            <a:endParaRPr lang="ko-KR" altLang="en-US" sz="8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14160" y="2135192"/>
            <a:ext cx="72431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ТОП-5 марок новых автомобилей, выданных в операционный лизинг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92572" y="282448"/>
            <a:ext cx="7533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6,1 тыс. автомобилей было выдано в операционный лизинг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42EA1F-B81B-4A1E-9E09-23763210D08D}"/>
              </a:ext>
            </a:extLst>
          </p:cNvPr>
          <p:cNvSpPr txBox="1"/>
          <p:nvPr/>
        </p:nvSpPr>
        <p:spPr>
          <a:xfrm>
            <a:off x="1421041" y="4302264"/>
            <a:ext cx="7307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ТОП-5 моделей новых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автомобилей, выданных в операционный лизинг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693C15-A43F-4A8D-95E6-86FFB7084071}"/>
              </a:ext>
            </a:extLst>
          </p:cNvPr>
          <p:cNvSpPr txBox="1"/>
          <p:nvPr/>
        </p:nvSpPr>
        <p:spPr>
          <a:xfrm>
            <a:off x="1392572" y="685599"/>
            <a:ext cx="75520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+mj-lt"/>
              </a:rPr>
              <a:t>По данным маркетингового </a:t>
            </a:r>
            <a:r>
              <a:rPr lang="ru-RU" sz="1200">
                <a:latin typeface="+mj-lt"/>
              </a:rPr>
              <a:t>агентства НАПИ, </a:t>
            </a:r>
            <a:r>
              <a:rPr lang="ru-RU" sz="1200" dirty="0">
                <a:latin typeface="+mj-lt"/>
              </a:rPr>
              <a:t>за семь месяцев 2024 года в  операционный лизинг было выдано  6,1 тыс. новых и подержанных легковых и легких коммерческих автомобилей (</a:t>
            </a:r>
            <a:r>
              <a:rPr lang="en-US" sz="1200" dirty="0">
                <a:latin typeface="+mj-lt"/>
              </a:rPr>
              <a:t>LCV)</a:t>
            </a:r>
            <a:r>
              <a:rPr lang="ru-RU" sz="1200" dirty="0">
                <a:latin typeface="+mj-lt"/>
              </a:rPr>
              <a:t>, что на 56,8% больше, чем годом ранее.  При этом выдача в </a:t>
            </a:r>
            <a:r>
              <a:rPr lang="ru-RU" sz="1200" dirty="0">
                <a:latin typeface="+mj-lt"/>
                <a:hlinkClick r:id="rId4"/>
              </a:rPr>
              <a:t>операционный лизинг </a:t>
            </a:r>
            <a:r>
              <a:rPr lang="ru-RU" sz="1200" dirty="0">
                <a:latin typeface="+mj-lt"/>
              </a:rPr>
              <a:t>подержанных легковых автомобилей и </a:t>
            </a:r>
            <a:r>
              <a:rPr lang="en-US" sz="1200" dirty="0">
                <a:latin typeface="+mj-lt"/>
              </a:rPr>
              <a:t>LCV</a:t>
            </a:r>
            <a:r>
              <a:rPr lang="ru-RU" sz="1200" dirty="0">
                <a:latin typeface="+mj-lt"/>
              </a:rPr>
              <a:t> за год сократилась на 85,1%.  За семь месяцев 2024 года в операционный лизинг было выдано 0,1 тыс. подержанных автомобилей против 0,7 тыс. годом ранее. Самым выдаваемым в операционный лизинг новым автомобилем в январе-июле текущего года стал  </a:t>
            </a:r>
            <a:r>
              <a:rPr lang="en-US" sz="1200" dirty="0">
                <a:latin typeface="+mj-lt"/>
              </a:rPr>
              <a:t>CHERY TIGGO 4 PRO</a:t>
            </a:r>
            <a:r>
              <a:rPr lang="ru-RU" sz="1200" dirty="0">
                <a:latin typeface="+mj-lt"/>
              </a:rPr>
              <a:t>, в целом же  почти 40% выданных  в </a:t>
            </a:r>
            <a:r>
              <a:rPr lang="ru-RU" sz="1200" dirty="0">
                <a:latin typeface="+mj-lt"/>
                <a:hlinkClick r:id="rId4"/>
              </a:rPr>
              <a:t>операционный лизинг </a:t>
            </a:r>
            <a:r>
              <a:rPr lang="ru-RU" sz="1200" dirty="0">
                <a:latin typeface="+mj-lt"/>
              </a:rPr>
              <a:t>новых автомобилей пришлось на бренд </a:t>
            </a:r>
            <a:r>
              <a:rPr lang="en-US" sz="1200" dirty="0">
                <a:latin typeface="+mj-lt"/>
              </a:rPr>
              <a:t>CHERY</a:t>
            </a:r>
            <a:r>
              <a:rPr lang="ru-RU" sz="12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149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45</cp:revision>
  <cp:lastPrinted>2024-09-10T09:01:18Z</cp:lastPrinted>
  <dcterms:created xsi:type="dcterms:W3CDTF">2022-08-09T13:01:09Z</dcterms:created>
  <dcterms:modified xsi:type="dcterms:W3CDTF">2024-09-10T09:42:55Z</dcterms:modified>
</cp:coreProperties>
</file>