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5200"/>
    <a:srgbClr val="F3EAE1"/>
    <a:srgbClr val="E6E5D6"/>
    <a:srgbClr val="F6E7E6"/>
    <a:srgbClr val="F0F0F0"/>
    <a:srgbClr val="FFDB69"/>
    <a:srgbClr val="FFD54F"/>
    <a:srgbClr val="FFCC29"/>
    <a:srgbClr val="EF904F"/>
    <a:srgbClr val="E0E6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39" autoAdjust="0"/>
    <p:restoredTop sz="94660"/>
  </p:normalViewPr>
  <p:slideViewPr>
    <p:cSldViewPr snapToGrid="0">
      <p:cViewPr>
        <p:scale>
          <a:sx n="100" d="100"/>
          <a:sy n="100" d="100"/>
        </p:scale>
        <p:origin x="225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singstat.ru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674906" y="6208093"/>
            <a:ext cx="3987191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91829" y="695279"/>
            <a:ext cx="7552825" cy="1046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500"/>
              </a:lnSpc>
            </a:pPr>
            <a:r>
              <a:rPr lang="ru-RU" sz="1200" b="0" i="0" dirty="0">
                <a:solidFill>
                  <a:srgbClr val="333333"/>
                </a:solidFill>
                <a:effectLst/>
                <a:latin typeface="+mj-lt"/>
              </a:rPr>
              <a:t>По данным маркетингового агентства НАПИ за семь месяцев 2024 года в лизинг было выдано 3,6 тыс. новых автобусов, что на 20% меньше, чем годом ранее. Тем не менее, </a:t>
            </a:r>
            <a:r>
              <a:rPr lang="ru-RU" sz="1200" b="0" i="0">
                <a:solidFill>
                  <a:srgbClr val="333333"/>
                </a:solidFill>
                <a:effectLst/>
                <a:latin typeface="+mj-lt"/>
              </a:rPr>
              <a:t>в</a:t>
            </a:r>
            <a:r>
              <a:rPr lang="ru-RU" sz="1200">
                <a:solidFill>
                  <a:srgbClr val="333333"/>
                </a:solidFill>
                <a:latin typeface="+mj-lt"/>
              </a:rPr>
              <a:t> 30 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регионах </a:t>
            </a:r>
            <a:r>
              <a:rPr lang="ru-RU" sz="1200" dirty="0">
                <a:solidFill>
                  <a:srgbClr val="333333"/>
                </a:solidFill>
                <a:latin typeface="+mj-lt"/>
                <a:hlinkClick r:id="rId3"/>
              </a:rPr>
              <a:t>динамика выдачи в лизинг 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новых автобусов была положительной. По приросту поставленных в лизинг новых автобусов лидировали Республика Северная Осетия и Республика Тыва. </a:t>
            </a:r>
            <a:r>
              <a:rPr lang="ru-RU" sz="1200" b="0" i="0" dirty="0">
                <a:solidFill>
                  <a:srgbClr val="333333"/>
                </a:solidFill>
                <a:effectLst/>
                <a:latin typeface="+mj-lt"/>
              </a:rPr>
              <a:t>В структуре продаж новых автобусов </a:t>
            </a:r>
            <a:r>
              <a:rPr lang="ru-RU" sz="1200" b="0" i="0" dirty="0">
                <a:solidFill>
                  <a:srgbClr val="333333"/>
                </a:solidFill>
                <a:effectLst/>
                <a:latin typeface="+mj-lt"/>
                <a:hlinkClick r:id="rId3"/>
              </a:rPr>
              <a:t>доля лизинга </a:t>
            </a:r>
            <a:r>
              <a:rPr lang="ru-RU" sz="1200" b="0" i="0" dirty="0">
                <a:solidFill>
                  <a:srgbClr val="333333"/>
                </a:solidFill>
                <a:effectLst/>
                <a:latin typeface="+mj-lt"/>
              </a:rPr>
              <a:t>по итогам января-июля текущего года составила 31%.</a:t>
            </a:r>
            <a:r>
              <a:rPr lang="ru-RU" sz="1200" dirty="0">
                <a:solidFill>
                  <a:srgbClr val="333333"/>
                </a:solidFill>
                <a:latin typeface="+mj-lt"/>
              </a:rPr>
              <a:t> В тридцати регионах эта доля была выше. </a:t>
            </a:r>
            <a:endParaRPr lang="ru-RU" sz="12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8533" y="312749"/>
            <a:ext cx="73961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Выдача в лизинг </a:t>
            </a:r>
            <a:r>
              <a:rPr lang="ru-RU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автобусов сократилась на 20%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hlinkClick r:id="rId2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1548534" y="2055133"/>
            <a:ext cx="3346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ТОП-10 </a:t>
            </a: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регионов </a:t>
            </a:r>
            <a:b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доле выданных в лизинг новых автобусов</a:t>
            </a:r>
            <a:endParaRPr lang="ko-KR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hlinkClick r:id="rId2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5331932" y="2055133"/>
            <a:ext cx="3420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ТОП-10 </a:t>
            </a: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регионов </a:t>
            </a:r>
            <a:b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приросту выданных в лизинг новых автобусов</a:t>
            </a:r>
            <a:endParaRPr lang="ko-KR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0EC8061-5545-468A-BCD8-177FA5D4EE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7397" y="2455243"/>
            <a:ext cx="7124700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1901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614</TotalTime>
  <Words>120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90</cp:revision>
  <cp:lastPrinted>2024-09-06T07:32:43Z</cp:lastPrinted>
  <dcterms:created xsi:type="dcterms:W3CDTF">2022-08-09T13:01:09Z</dcterms:created>
  <dcterms:modified xsi:type="dcterms:W3CDTF">2024-09-06T08:28:38Z</dcterms:modified>
</cp:coreProperties>
</file>