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2" r:id="rId2"/>
  </p:sldIdLst>
  <p:sldSz cx="9144000" cy="6858000" type="screen4x3"/>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лушева Ольга Александровна" initials="БОА" lastIdx="1" clrIdx="0">
    <p:extLst>
      <p:ext uri="{19B8F6BF-5375-455C-9EA6-DF929625EA0E}">
        <p15:presenceInfo xmlns:p15="http://schemas.microsoft.com/office/powerpoint/2012/main" userId="Болушева Ольга Александровн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562B"/>
    <a:srgbClr val="7ABDC4"/>
    <a:srgbClr val="53A79B"/>
    <a:srgbClr val="ED816F"/>
    <a:srgbClr val="C88A7E"/>
    <a:srgbClr val="EBE5E1"/>
    <a:srgbClr val="D9EBEA"/>
    <a:srgbClr val="A9D3D1"/>
    <a:srgbClr val="CFDEDF"/>
    <a:srgbClr val="DFD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5" autoAdjust="0"/>
    <p:restoredTop sz="94660"/>
  </p:normalViewPr>
  <p:slideViewPr>
    <p:cSldViewPr snapToGrid="0">
      <p:cViewPr>
        <p:scale>
          <a:sx n="100" d="100"/>
          <a:sy n="100" d="100"/>
        </p:scale>
        <p:origin x="117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F69D8339-4C8B-4BE1-A0E4-1EDD43411295}" type="datetimeFigureOut">
              <a:rPr lang="ru-RU" smtClean="0"/>
              <a:t>31.10.2024</a:t>
            </a:fld>
            <a:endParaRPr lang="ru-RU"/>
          </a:p>
        </p:txBody>
      </p:sp>
      <p:sp>
        <p:nvSpPr>
          <p:cNvPr id="4" name="Образ слайда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1D93331D-7C21-4B88-8FF2-BA4427CE1D07}" type="slidenum">
              <a:rPr lang="ru-RU" smtClean="0"/>
              <a:t>‹#›</a:t>
            </a:fld>
            <a:endParaRPr lang="ru-RU"/>
          </a:p>
        </p:txBody>
      </p:sp>
    </p:spTree>
    <p:extLst>
      <p:ext uri="{BB962C8B-B14F-4D97-AF65-F5344CB8AC3E}">
        <p14:creationId xmlns:p14="http://schemas.microsoft.com/office/powerpoint/2010/main" val="206749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B70559-0E80-413A-B00B-B373D6B0840E}" type="slidenum">
              <a:rPr lang="ru-RU" smtClean="0"/>
              <a:t>1</a:t>
            </a:fld>
            <a:endParaRPr lang="ru-RU"/>
          </a:p>
        </p:txBody>
      </p:sp>
    </p:spTree>
    <p:extLst>
      <p:ext uri="{BB962C8B-B14F-4D97-AF65-F5344CB8AC3E}">
        <p14:creationId xmlns:p14="http://schemas.microsoft.com/office/powerpoint/2010/main" val="2383701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6900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88029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92533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0634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3D5989-14C6-404C-8A65-40B5B34DAE6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492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E3D5989-14C6-404C-8A65-40B5B34DAE6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57066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3D5989-14C6-404C-8A65-40B5B34DAE63}" type="datetimeFigureOut">
              <a:rPr lang="en-US" smtClean="0"/>
              <a:t>10/31/2024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59015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E3D5989-14C6-404C-8A65-40B5B34DAE63}" type="datetimeFigureOut">
              <a:rPr lang="en-US" smtClean="0"/>
              <a:t>10/31/2024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76342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D5989-14C6-404C-8A65-40B5B34DAE63}" type="datetimeFigureOut">
              <a:rPr lang="en-US" smtClean="0"/>
              <a:t>10/31/2024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19182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31999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4116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D5989-14C6-404C-8A65-40B5B34DAE63}" type="datetimeFigureOut">
              <a:rPr lang="en-US" smtClean="0"/>
              <a:t>10/31/2024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2F48-50C3-457A-8AE0-18D3E6A1B6D3}" type="slidenum">
              <a:rPr lang="en-US" smtClean="0"/>
              <a:t>‹#›</a:t>
            </a:fld>
            <a:endParaRPr lang="en-US"/>
          </a:p>
        </p:txBody>
      </p:sp>
    </p:spTree>
    <p:extLst>
      <p:ext uri="{BB962C8B-B14F-4D97-AF65-F5344CB8AC3E}">
        <p14:creationId xmlns:p14="http://schemas.microsoft.com/office/powerpoint/2010/main" val="4053696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leasingstat.ru/" TargetMode="External"/><Relationship Id="rId4" Type="http://schemas.openxmlformats.org/officeDocument/2006/relationships/hyperlink" Target="http://www.free-powerpoint-templates-desig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B68C818C-1060-43FE-8D67-97B143CF0621}"/>
              </a:ext>
            </a:extLst>
          </p:cNvPr>
          <p:cNvPicPr>
            <a:picLocks noChangeAspect="1"/>
          </p:cNvPicPr>
          <p:nvPr/>
        </p:nvPicPr>
        <p:blipFill>
          <a:blip r:embed="rId3"/>
          <a:stretch>
            <a:fillRect/>
          </a:stretch>
        </p:blipFill>
        <p:spPr>
          <a:xfrm>
            <a:off x="1909762" y="1864653"/>
            <a:ext cx="5819775" cy="4562475"/>
          </a:xfrm>
          <a:prstGeom prst="rect">
            <a:avLst/>
          </a:prstGeom>
        </p:spPr>
      </p:pic>
      <p:sp>
        <p:nvSpPr>
          <p:cNvPr id="9" name="Дуга 8">
            <a:extLst>
              <a:ext uri="{FF2B5EF4-FFF2-40B4-BE49-F238E27FC236}">
                <a16:creationId xmlns:a16="http://schemas.microsoft.com/office/drawing/2014/main" id="{CB0135B1-5800-1644-B1D0-3916A0603561}"/>
              </a:ext>
            </a:extLst>
          </p:cNvPr>
          <p:cNvSpPr/>
          <p:nvPr/>
        </p:nvSpPr>
        <p:spPr>
          <a:xfrm>
            <a:off x="923193" y="-877033"/>
            <a:ext cx="34289" cy="79131"/>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defTabSz="685800">
              <a:defRPr/>
            </a:pPr>
            <a:endParaRPr lang="ru-RU" sz="1350">
              <a:solidFill>
                <a:prstClr val="black"/>
              </a:solidFill>
              <a:latin typeface="Calibri"/>
            </a:endParaRPr>
          </a:p>
        </p:txBody>
      </p:sp>
      <p:sp>
        <p:nvSpPr>
          <p:cNvPr id="24" name="TextBox 23"/>
          <p:cNvSpPr txBox="1"/>
          <p:nvPr/>
        </p:nvSpPr>
        <p:spPr>
          <a:xfrm>
            <a:off x="1601061" y="320616"/>
            <a:ext cx="7369632" cy="338554"/>
          </a:xfrm>
          <a:prstGeom prst="rect">
            <a:avLst/>
          </a:prstGeom>
          <a:noFill/>
        </p:spPr>
        <p:txBody>
          <a:bodyPr wrap="square" rtlCol="0">
            <a:spAutoFit/>
          </a:bodyPr>
          <a:lstStyle/>
          <a:p>
            <a:pPr algn="r"/>
            <a:r>
              <a:rPr lang="ru-RU" sz="1600" b="1">
                <a:solidFill>
                  <a:srgbClr val="FF0000"/>
                </a:solidFill>
                <a:latin typeface="+mj-lt"/>
                <a:cs typeface="Arial" panose="020B0604020202020204" pitchFamily="34" charset="0"/>
              </a:rPr>
              <a:t>Растет выдача в лизинг новых </a:t>
            </a:r>
            <a:r>
              <a:rPr lang="en-US" sz="1600" b="1">
                <a:solidFill>
                  <a:srgbClr val="FF0000"/>
                </a:solidFill>
                <a:latin typeface="+mj-lt"/>
                <a:cs typeface="Arial" panose="020B0604020202020204" pitchFamily="34" charset="0"/>
              </a:rPr>
              <a:t>LCV</a:t>
            </a:r>
            <a:endParaRPr lang="ru-RU" sz="1600" b="1" dirty="0">
              <a:solidFill>
                <a:srgbClr val="FF0000"/>
              </a:solidFill>
              <a:latin typeface="+mj-lt"/>
              <a:cs typeface="Arial" panose="020B0604020202020204" pitchFamily="34" charset="0"/>
            </a:endParaRPr>
          </a:p>
        </p:txBody>
      </p:sp>
      <p:sp>
        <p:nvSpPr>
          <p:cNvPr id="148" name="TextBox 147">
            <a:hlinkClick r:id="rId4"/>
            <a:extLst>
              <a:ext uri="{FF2B5EF4-FFF2-40B4-BE49-F238E27FC236}">
                <a16:creationId xmlns:a16="http://schemas.microsoft.com/office/drawing/2014/main" id="{367F19FD-A728-244F-A721-C32F573A2B6C}"/>
              </a:ext>
            </a:extLst>
          </p:cNvPr>
          <p:cNvSpPr txBox="1"/>
          <p:nvPr/>
        </p:nvSpPr>
        <p:spPr>
          <a:xfrm>
            <a:off x="4572000" y="6555007"/>
            <a:ext cx="3897595" cy="230832"/>
          </a:xfrm>
          <a:prstGeom prst="rect">
            <a:avLst/>
          </a:prstGeom>
          <a:solidFill>
            <a:schemeClr val="bg1"/>
          </a:solidFill>
        </p:spPr>
        <p:txBody>
          <a:bodyPr wrap="square" rtlCol="0">
            <a:spAutoFit/>
          </a:bodyPr>
          <a:lstStyle/>
          <a:p>
            <a:pPr algn="r"/>
            <a:r>
              <a:rPr lang="ru-RU" sz="900" i="1" dirty="0">
                <a:latin typeface="+mj-lt"/>
                <a:cs typeface="Arial" panose="020B0604020202020204" pitchFamily="34" charset="0"/>
              </a:rPr>
              <a:t>Источник: НАПИ (Национальное Агентство Промышленной Информации)</a:t>
            </a:r>
          </a:p>
        </p:txBody>
      </p:sp>
      <p:sp>
        <p:nvSpPr>
          <p:cNvPr id="106" name="Прямоугольник 105">
            <a:extLst>
              <a:ext uri="{FF2B5EF4-FFF2-40B4-BE49-F238E27FC236}">
                <a16:creationId xmlns:a16="http://schemas.microsoft.com/office/drawing/2014/main" id="{6DB82CF0-03FF-4A77-8B47-007315A3F7B4}"/>
              </a:ext>
            </a:extLst>
          </p:cNvPr>
          <p:cNvSpPr/>
          <p:nvPr/>
        </p:nvSpPr>
        <p:spPr>
          <a:xfrm>
            <a:off x="1420238" y="628027"/>
            <a:ext cx="7412871" cy="1015663"/>
          </a:xfrm>
          <a:prstGeom prst="rect">
            <a:avLst/>
          </a:prstGeom>
        </p:spPr>
        <p:txBody>
          <a:bodyPr wrap="square">
            <a:spAutoFit/>
          </a:bodyPr>
          <a:lstStyle/>
          <a:p>
            <a:pPr algn="just"/>
            <a:r>
              <a:rPr lang="ru-RU" sz="1200" dirty="0">
                <a:latin typeface="+mj-lt"/>
                <a:ea typeface="Tahoma" panose="020B0604030504040204" pitchFamily="34" charset="0"/>
                <a:cs typeface="Tahoma" panose="020B0604030504040204" pitchFamily="34" charset="0"/>
              </a:rPr>
              <a:t>По данным маркетингового </a:t>
            </a:r>
            <a:r>
              <a:rPr lang="ru-RU" sz="1200">
                <a:latin typeface="+mj-lt"/>
                <a:ea typeface="Tahoma" panose="020B0604030504040204" pitchFamily="34" charset="0"/>
                <a:cs typeface="Tahoma" panose="020B0604030504040204" pitchFamily="34" charset="0"/>
              </a:rPr>
              <a:t>агентства НАПИ</a:t>
            </a:r>
            <a:r>
              <a:rPr lang="en-US" sz="1200">
                <a:latin typeface="+mj-lt"/>
                <a:ea typeface="Tahoma" panose="020B0604030504040204" pitchFamily="34" charset="0"/>
                <a:cs typeface="Tahoma" panose="020B0604030504040204" pitchFamily="34" charset="0"/>
              </a:rPr>
              <a:t>,</a:t>
            </a:r>
            <a:r>
              <a:rPr lang="ru-RU" sz="1200">
                <a:latin typeface="+mj-lt"/>
                <a:ea typeface="Tahoma" panose="020B0604030504040204" pitchFamily="34" charset="0"/>
                <a:cs typeface="Tahoma" panose="020B0604030504040204" pitchFamily="34" charset="0"/>
              </a:rPr>
              <a:t> </a:t>
            </a:r>
            <a:r>
              <a:rPr lang="ru-RU" sz="1200" dirty="0">
                <a:latin typeface="+mj-lt"/>
                <a:ea typeface="Tahoma" panose="020B0604030504040204" pitchFamily="34" charset="0"/>
                <a:cs typeface="Tahoma" panose="020B0604030504040204" pitchFamily="34" charset="0"/>
              </a:rPr>
              <a:t>за девять месяцев 2024  года в </a:t>
            </a:r>
            <a:r>
              <a:rPr lang="ru-RU" sz="1200" dirty="0">
                <a:latin typeface="+mj-lt"/>
                <a:ea typeface="Tahoma" panose="020B0604030504040204" pitchFamily="34" charset="0"/>
                <a:cs typeface="Tahoma" panose="020B0604030504040204" pitchFamily="34" charset="0"/>
                <a:hlinkClick r:id="rId5"/>
              </a:rPr>
              <a:t>финансовый и операционный лизинг</a:t>
            </a:r>
            <a:r>
              <a:rPr lang="ru-RU" sz="1200" dirty="0">
                <a:latin typeface="+mj-lt"/>
                <a:ea typeface="Tahoma" panose="020B0604030504040204" pitchFamily="34" charset="0"/>
                <a:cs typeface="Tahoma" panose="020B0604030504040204" pitchFamily="34" charset="0"/>
              </a:rPr>
              <a:t> было выдано 46,1 тыс. новых и подержанных легких коммерческих автомобилей (LCV)*, что на 16,5% больше чем в январе-сентябре прошлого года. На рынке новых LCV по итогам девяти месяцев 2024 года доля лизинговых автомобилей немного снизилась, за счет более быстрых темпов роста рынка. На рынке подержанной техники доля лизинговых LCV снизилась до 1,7%. </a:t>
            </a:r>
          </a:p>
        </p:txBody>
      </p:sp>
      <p:sp>
        <p:nvSpPr>
          <p:cNvPr id="13" name="Прямоугольник 12"/>
          <p:cNvSpPr/>
          <p:nvPr/>
        </p:nvSpPr>
        <p:spPr>
          <a:xfrm>
            <a:off x="1903989" y="1631785"/>
            <a:ext cx="5819774" cy="276999"/>
          </a:xfrm>
          <a:prstGeom prst="rect">
            <a:avLst/>
          </a:prstGeom>
          <a:noFill/>
        </p:spPr>
        <p:txBody>
          <a:bodyPr wrap="square">
            <a:spAutoFit/>
          </a:bodyPr>
          <a:lstStyle/>
          <a:p>
            <a:pPr algn="ctr">
              <a:spcAft>
                <a:spcPts val="600"/>
              </a:spcAft>
            </a:pPr>
            <a:r>
              <a:rPr lang="ru-RU" sz="1200" b="1" dirty="0">
                <a:latin typeface="+mj-lt"/>
                <a:cs typeface="Arial" panose="020B0604020202020204" pitchFamily="34" charset="0"/>
              </a:rPr>
              <a:t>Структура рынка новых </a:t>
            </a:r>
            <a:r>
              <a:rPr lang="en-US" sz="1200" b="1" dirty="0">
                <a:latin typeface="+mj-lt"/>
                <a:cs typeface="Arial" panose="020B0604020202020204" pitchFamily="34" charset="0"/>
              </a:rPr>
              <a:t>LCV</a:t>
            </a:r>
            <a:r>
              <a:rPr lang="ru-RU" sz="1200" b="1" dirty="0">
                <a:latin typeface="+mj-lt"/>
                <a:cs typeface="Arial" panose="020B0604020202020204" pitchFamily="34" charset="0"/>
              </a:rPr>
              <a:t>, тыс. шт.</a:t>
            </a:r>
            <a:endParaRPr lang="ru-RU" sz="1200" b="1" dirty="0">
              <a:latin typeface="Arial" panose="020B0604020202020204" pitchFamily="34" charset="0"/>
              <a:cs typeface="Arial" panose="020B0604020202020204" pitchFamily="34" charset="0"/>
            </a:endParaRPr>
          </a:p>
        </p:txBody>
      </p:sp>
      <p:sp>
        <p:nvSpPr>
          <p:cNvPr id="11" name="Прямоугольник 10"/>
          <p:cNvSpPr/>
          <p:nvPr/>
        </p:nvSpPr>
        <p:spPr>
          <a:xfrm>
            <a:off x="1915536" y="4102688"/>
            <a:ext cx="5819774" cy="276999"/>
          </a:xfrm>
          <a:prstGeom prst="rect">
            <a:avLst/>
          </a:prstGeom>
          <a:noFill/>
        </p:spPr>
        <p:txBody>
          <a:bodyPr wrap="square">
            <a:spAutoFit/>
          </a:bodyPr>
          <a:lstStyle/>
          <a:p>
            <a:pPr algn="ctr">
              <a:spcAft>
                <a:spcPts val="600"/>
              </a:spcAft>
            </a:pPr>
            <a:r>
              <a:rPr lang="ru-RU" sz="1200" b="1" dirty="0">
                <a:latin typeface="+mj-lt"/>
                <a:cs typeface="Arial" panose="020B0604020202020204" pitchFamily="34" charset="0"/>
              </a:rPr>
              <a:t>Структура рынка подержанных </a:t>
            </a:r>
            <a:r>
              <a:rPr lang="en-US" sz="1200" b="1" dirty="0">
                <a:latin typeface="+mj-lt"/>
                <a:cs typeface="Arial" panose="020B0604020202020204" pitchFamily="34" charset="0"/>
              </a:rPr>
              <a:t>LCV</a:t>
            </a:r>
            <a:r>
              <a:rPr lang="ru-RU" sz="1200" b="1" dirty="0">
                <a:latin typeface="+mj-lt"/>
                <a:cs typeface="Arial" panose="020B0604020202020204" pitchFamily="34" charset="0"/>
              </a:rPr>
              <a:t>, тыс. шт.</a:t>
            </a:r>
            <a:endParaRPr lang="ru-RU"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A8AB6D2-EEA4-43D0-BE92-364DDB872A14}"/>
              </a:ext>
            </a:extLst>
          </p:cNvPr>
          <p:cNvSpPr txBox="1"/>
          <p:nvPr/>
        </p:nvSpPr>
        <p:spPr>
          <a:xfrm>
            <a:off x="957482" y="6394168"/>
            <a:ext cx="3498073" cy="230832"/>
          </a:xfrm>
          <a:prstGeom prst="rect">
            <a:avLst/>
          </a:prstGeom>
          <a:noFill/>
        </p:spPr>
        <p:txBody>
          <a:bodyPr wrap="none" rtlCol="0">
            <a:spAutoFit/>
          </a:bodyPr>
          <a:lstStyle/>
          <a:p>
            <a:r>
              <a:rPr lang="ru-RU" sz="900" i="1">
                <a:latin typeface="+mj-lt"/>
              </a:rPr>
              <a:t>*</a:t>
            </a:r>
            <a:r>
              <a:rPr lang="en-US" sz="900" i="1">
                <a:latin typeface="+mj-lt"/>
              </a:rPr>
              <a:t> </a:t>
            </a:r>
            <a:r>
              <a:rPr lang="ru-RU" sz="900" i="1">
                <a:latin typeface="+mj-lt"/>
              </a:rPr>
              <a:t>автомобили </a:t>
            </a:r>
            <a:r>
              <a:rPr lang="ru-RU" sz="900" i="1" dirty="0">
                <a:latin typeface="+mj-lt"/>
              </a:rPr>
              <a:t>с полной массой до 6 т включительно, в т.ч. пикапы</a:t>
            </a:r>
          </a:p>
        </p:txBody>
      </p:sp>
    </p:spTree>
    <p:extLst>
      <p:ext uri="{BB962C8B-B14F-4D97-AF65-F5344CB8AC3E}">
        <p14:creationId xmlns:p14="http://schemas.microsoft.com/office/powerpoint/2010/main" val="322141910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2099</TotalTime>
  <Words>126</Words>
  <Application>Microsoft Office PowerPoint</Application>
  <PresentationFormat>Экран (4:3)</PresentationFormat>
  <Paragraphs>7</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Болушева Ольга Александровна</dc:creator>
  <cp:lastModifiedBy>Болушева Ольга Александровна</cp:lastModifiedBy>
  <cp:revision>209</cp:revision>
  <cp:lastPrinted>2024-10-31T08:23:09Z</cp:lastPrinted>
  <dcterms:created xsi:type="dcterms:W3CDTF">2022-08-09T13:01:09Z</dcterms:created>
  <dcterms:modified xsi:type="dcterms:W3CDTF">2024-10-31T09:51:15Z</dcterms:modified>
</cp:coreProperties>
</file>