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E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100" d="100"/>
          <a:sy n="100" d="100"/>
        </p:scale>
        <p:origin x="3138" y="14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singstat.ru/lizing-lcv-2/" TargetMode="Externa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>
            <a:hlinkClick r:id="rId2"/>
            <a:extLst>
              <a:ext uri="{FF2B5EF4-FFF2-40B4-BE49-F238E27FC236}">
                <a16:creationId xmlns:a16="http://schemas.microsoft.com/office/drawing/2014/main" id="{CBCFBD78-F930-41BB-8450-6CCA5ADD029E}"/>
              </a:ext>
            </a:extLst>
          </p:cNvPr>
          <p:cNvSpPr txBox="1"/>
          <p:nvPr/>
        </p:nvSpPr>
        <p:spPr>
          <a:xfrm>
            <a:off x="4982479" y="6282310"/>
            <a:ext cx="39871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/ Национальное Агентство Промышленной Информации</a:t>
            </a:r>
            <a:endParaRPr lang="ko-KR" altLang="en-US" sz="8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41212049-486B-4C12-86E4-D375BA91094C}"/>
              </a:ext>
            </a:extLst>
          </p:cNvPr>
          <p:cNvSpPr/>
          <p:nvPr/>
        </p:nvSpPr>
        <p:spPr>
          <a:xfrm>
            <a:off x="1352482" y="669833"/>
            <a:ext cx="7791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+mj-lt"/>
              </a:rPr>
              <a:t>По данным маркетингового агентства </a:t>
            </a:r>
            <a:r>
              <a:rPr lang="ru-RU" sz="1200" dirty="0" smtClean="0">
                <a:latin typeface="+mj-lt"/>
              </a:rPr>
              <a:t>НАПИ</a:t>
            </a:r>
            <a:r>
              <a:rPr lang="en-US" sz="1200" dirty="0" smtClean="0">
                <a:latin typeface="+mj-lt"/>
              </a:rPr>
              <a:t>,</a:t>
            </a:r>
            <a:r>
              <a:rPr lang="ru-RU" sz="1200" dirty="0" smtClean="0">
                <a:latin typeface="+mj-lt"/>
              </a:rPr>
              <a:t> </a:t>
            </a:r>
            <a:r>
              <a:rPr lang="ru-RU" sz="1200" dirty="0">
                <a:latin typeface="+mj-lt"/>
              </a:rPr>
              <a:t>поставки новых легких коммерческих автомобилей </a:t>
            </a:r>
            <a:r>
              <a:rPr lang="en-US" sz="1200" dirty="0">
                <a:latin typeface="+mj-lt"/>
              </a:rPr>
              <a:t>(LCV)</a:t>
            </a:r>
            <a:r>
              <a:rPr lang="ru-RU" sz="1200" dirty="0">
                <a:latin typeface="+mj-lt"/>
              </a:rPr>
              <a:t>* в финансовый и операционный лизинг за десять месяцев 2024 года  достигли </a:t>
            </a:r>
            <a:r>
              <a:rPr lang="en-US" sz="1200" dirty="0">
                <a:latin typeface="+mj-lt"/>
              </a:rPr>
              <a:t>49</a:t>
            </a:r>
            <a:r>
              <a:rPr lang="ru-RU" sz="1200" dirty="0">
                <a:latin typeface="+mj-lt"/>
              </a:rPr>
              <a:t>,</a:t>
            </a:r>
            <a:r>
              <a:rPr lang="en-US" sz="1200" dirty="0">
                <a:latin typeface="+mj-lt"/>
              </a:rPr>
              <a:t>1</a:t>
            </a:r>
            <a:r>
              <a:rPr lang="ru-RU" sz="1200" dirty="0">
                <a:latin typeface="+mj-lt"/>
              </a:rPr>
              <a:t>тыс., что на 29% больше чем годом ранее. В тоже время рынок новых </a:t>
            </a:r>
            <a:r>
              <a:rPr lang="en-US" sz="1200" dirty="0">
                <a:latin typeface="+mj-lt"/>
              </a:rPr>
              <a:t>LCV</a:t>
            </a:r>
            <a:r>
              <a:rPr lang="ru-RU" sz="1200" dirty="0">
                <a:latin typeface="+mj-lt"/>
              </a:rPr>
              <a:t>  вырос на 36%, как результат </a:t>
            </a:r>
            <a:r>
              <a:rPr lang="ru-RU" sz="1200" dirty="0">
                <a:latin typeface="+mj-lt"/>
                <a:hlinkClick r:id="rId3"/>
              </a:rPr>
              <a:t>доля лизинговых автомобилей</a:t>
            </a:r>
            <a:r>
              <a:rPr lang="ru-RU" sz="1200" dirty="0">
                <a:latin typeface="+mj-lt"/>
              </a:rPr>
              <a:t> сократилась  до 44,6%.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736A0C68-DC5A-4875-A343-1112BBD34F95}"/>
              </a:ext>
            </a:extLst>
          </p:cNvPr>
          <p:cNvSpPr/>
          <p:nvPr/>
        </p:nvSpPr>
        <p:spPr>
          <a:xfrm>
            <a:off x="4591097" y="275399"/>
            <a:ext cx="43635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лизинговых </a:t>
            </a:r>
            <a:r>
              <a:rPr lang="en-US" sz="1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lcv</a:t>
            </a:r>
            <a:r>
              <a:rPr lang="ru-RU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превысила 44%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9C4FEFA2-C53A-4DBB-81DC-1E6ACFCF3EB7}"/>
              </a:ext>
            </a:extLst>
          </p:cNvPr>
          <p:cNvSpPr/>
          <p:nvPr/>
        </p:nvSpPr>
        <p:spPr>
          <a:xfrm>
            <a:off x="2916673" y="1425747"/>
            <a:ext cx="38411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Лизинг в продажах новых </a:t>
            </a:r>
            <a:r>
              <a:rPr lang="en-US" sz="105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LCV</a:t>
            </a:r>
            <a:r>
              <a:rPr lang="ru-RU" sz="105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тыс. шт.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27980A-51D1-4F0A-BDFE-10A409F27AFB}"/>
              </a:ext>
            </a:extLst>
          </p:cNvPr>
          <p:cNvSpPr txBox="1"/>
          <p:nvPr/>
        </p:nvSpPr>
        <p:spPr>
          <a:xfrm>
            <a:off x="756744" y="5964415"/>
            <a:ext cx="39437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i="1" dirty="0"/>
              <a:t>*автомобили с полной массой до 6 т включительно, в т.ч. пикапы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1285" y="1736476"/>
            <a:ext cx="5231892" cy="4198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97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79030</cp:lastModifiedBy>
  <cp:revision>21</cp:revision>
  <cp:lastPrinted>2024-11-27T07:42:43Z</cp:lastPrinted>
  <dcterms:created xsi:type="dcterms:W3CDTF">2022-08-09T13:01:09Z</dcterms:created>
  <dcterms:modified xsi:type="dcterms:W3CDTF">2024-11-27T09:04:12Z</dcterms:modified>
</cp:coreProperties>
</file>