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6EE"/>
    <a:srgbClr val="E68AD7"/>
    <a:srgbClr val="FDF1E9"/>
    <a:srgbClr val="F3B991"/>
    <a:srgbClr val="EEEEEE"/>
    <a:srgbClr val="E8BA88"/>
    <a:srgbClr val="D642BD"/>
    <a:srgbClr val="E587D5"/>
    <a:srgbClr val="F7CFB3"/>
    <a:srgbClr val="EBA3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7" autoAdjust="0"/>
    <p:restoredTop sz="94660"/>
  </p:normalViewPr>
  <p:slideViewPr>
    <p:cSldViewPr snapToGrid="0">
      <p:cViewPr>
        <p:scale>
          <a:sx n="100" d="100"/>
          <a:sy n="100" d="100"/>
        </p:scale>
        <p:origin x="10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048125" y="6366196"/>
            <a:ext cx="48571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9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B873F3D-E2D9-4DA6-B887-595D9712B0C5}"/>
              </a:ext>
            </a:extLst>
          </p:cNvPr>
          <p:cNvSpPr/>
          <p:nvPr/>
        </p:nvSpPr>
        <p:spPr>
          <a:xfrm>
            <a:off x="1398625" y="588659"/>
            <a:ext cx="7546027" cy="117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1200" dirty="0">
                <a:latin typeface="+mj-lt"/>
                <a:cs typeface="Arial" panose="020B0604020202020204" pitchFamily="34" charset="0"/>
              </a:rPr>
              <a:t>По данным маркетингового агентства НАПИ за четыре месяца 2025 года в финансовый и операционный лизинг было выдано 12,2 тыс. новых легких коммерческих автомобилей (</a:t>
            </a:r>
            <a:r>
              <a:rPr lang="en-US" sz="1200" dirty="0">
                <a:latin typeface="+mj-lt"/>
                <a:cs typeface="Arial" panose="020B0604020202020204" pitchFamily="34" charset="0"/>
              </a:rPr>
              <a:t>LCV)</a:t>
            </a:r>
            <a:r>
              <a:rPr lang="ru-RU" sz="1200" dirty="0">
                <a:latin typeface="+mj-lt"/>
                <a:cs typeface="Arial" panose="020B0604020202020204" pitchFamily="34" charset="0"/>
              </a:rPr>
              <a:t>*, что на 29,5% меньше, чем годом ранее.</a:t>
            </a:r>
          </a:p>
          <a:p>
            <a:pPr>
              <a:lnSpc>
                <a:spcPct val="150000"/>
              </a:lnSpc>
              <a:defRPr/>
            </a:pPr>
            <a:r>
              <a:rPr lang="ru-RU" sz="1200" dirty="0">
                <a:latin typeface="+mj-lt"/>
                <a:cs typeface="Arial" panose="020B0604020202020204" pitchFamily="34" charset="0"/>
              </a:rPr>
              <a:t>Рынок новых </a:t>
            </a:r>
            <a:r>
              <a:rPr lang="en-US" sz="1200" dirty="0">
                <a:latin typeface="+mj-lt"/>
                <a:cs typeface="Arial" panose="020B0604020202020204" pitchFamily="34" charset="0"/>
              </a:rPr>
              <a:t>LCV</a:t>
            </a:r>
            <a:r>
              <a:rPr lang="ru-RU" sz="1200" dirty="0">
                <a:latin typeface="+mj-lt"/>
                <a:cs typeface="Arial" panose="020B0604020202020204" pitchFamily="34" charset="0"/>
              </a:rPr>
              <a:t> в январе-апреле 2025 </a:t>
            </a:r>
            <a:r>
              <a:rPr lang="ru-RU" sz="1200">
                <a:latin typeface="+mj-lt"/>
                <a:cs typeface="Arial" panose="020B0604020202020204" pitchFamily="34" charset="0"/>
              </a:rPr>
              <a:t>года сократился </a:t>
            </a:r>
            <a:r>
              <a:rPr lang="ru-RU" sz="1200" dirty="0">
                <a:latin typeface="+mj-lt"/>
                <a:cs typeface="Arial" panose="020B0604020202020204" pitchFamily="34" charset="0"/>
              </a:rPr>
              <a:t>не так сильно - на 16,8%. В результате доля </a:t>
            </a:r>
            <a:r>
              <a:rPr lang="ru-RU" sz="1200" dirty="0">
                <a:latin typeface="+mj-lt"/>
                <a:cs typeface="Arial" panose="020B0604020202020204" pitchFamily="34" charset="0"/>
                <a:hlinkClick r:id="rId3"/>
              </a:rPr>
              <a:t>лизинговых </a:t>
            </a:r>
            <a:r>
              <a:rPr lang="en-US" sz="1200" dirty="0">
                <a:latin typeface="+mj-lt"/>
                <a:cs typeface="Arial" panose="020B0604020202020204" pitchFamily="34" charset="0"/>
                <a:hlinkClick r:id="rId3"/>
              </a:rPr>
              <a:t>LCV</a:t>
            </a:r>
            <a:r>
              <a:rPr lang="ru-RU" sz="1200" dirty="0">
                <a:latin typeface="+mj-lt"/>
                <a:cs typeface="Arial" panose="020B0604020202020204" pitchFamily="34" charset="0"/>
              </a:rPr>
              <a:t> снизилась с 43% до 36,4%. 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7D84DAB-932C-4971-B5C0-8F78BCAF8618}"/>
              </a:ext>
            </a:extLst>
          </p:cNvPr>
          <p:cNvSpPr/>
          <p:nvPr/>
        </p:nvSpPr>
        <p:spPr>
          <a:xfrm>
            <a:off x="1359297" y="261056"/>
            <a:ext cx="75460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лизинговых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LCV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снизилась до 36%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80C598E-6B5F-4611-95D1-4089EC199725}"/>
              </a:ext>
            </a:extLst>
          </p:cNvPr>
          <p:cNvSpPr/>
          <p:nvPr/>
        </p:nvSpPr>
        <p:spPr>
          <a:xfrm>
            <a:off x="1398625" y="1813179"/>
            <a:ext cx="7200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Лизинг в продажах новых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LCV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 , тыс. шт.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E74B4F-6ECC-4647-91F8-6E909683B62F}"/>
              </a:ext>
            </a:extLst>
          </p:cNvPr>
          <p:cNvSpPr txBox="1"/>
          <p:nvPr/>
        </p:nvSpPr>
        <p:spPr>
          <a:xfrm>
            <a:off x="716392" y="6135364"/>
            <a:ext cx="35654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i="1"/>
              <a:t>*</a:t>
            </a:r>
            <a:r>
              <a:rPr lang="en-US" sz="900" i="1"/>
              <a:t> </a:t>
            </a:r>
            <a:r>
              <a:rPr lang="ru-RU" sz="900" i="1"/>
              <a:t>автомобили </a:t>
            </a:r>
            <a:r>
              <a:rPr lang="ru-RU" sz="900" i="1" dirty="0"/>
              <a:t>с полной массой до 6 т включительно, в т.ч. пикапы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2B5C340-E491-45A7-A460-A2C1A9D2E1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625" y="2178094"/>
            <a:ext cx="7219950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106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34</cp:revision>
  <dcterms:created xsi:type="dcterms:W3CDTF">2022-08-09T13:01:09Z</dcterms:created>
  <dcterms:modified xsi:type="dcterms:W3CDTF">2025-06-05T08:46:27Z</dcterms:modified>
</cp:coreProperties>
</file>