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7D7D7D"/>
    <a:srgbClr val="EEEEEE"/>
    <a:srgbClr val="FF4747"/>
    <a:srgbClr val="70AD47"/>
    <a:srgbClr val="ECECEC"/>
    <a:srgbClr val="E6E6E6"/>
    <a:srgbClr val="ED6E55"/>
    <a:srgbClr val="FF781D"/>
    <a:srgbClr val="008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7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leasingstat.ru/" TargetMode="External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8E0E96B-9A0C-4CFE-8277-2C8A675AD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46" y="2329508"/>
            <a:ext cx="7820025" cy="4371975"/>
          </a:xfrm>
          <a:prstGeom prst="rect">
            <a:avLst/>
          </a:prstGeom>
        </p:spPr>
      </p:pic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87988" y="256854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Лизинг спецтехники упал на 48%</a:t>
            </a:r>
          </a:p>
        </p:txBody>
      </p:sp>
      <p:sp>
        <p:nvSpPr>
          <p:cNvPr id="148" name="TextBox 147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206240" y="6565124"/>
            <a:ext cx="44005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</a:t>
            </a:r>
            <a:r>
              <a:rPr lang="ru-RU" sz="900" i="1" dirty="0" err="1">
                <a:latin typeface="+mj-lt"/>
                <a:cs typeface="Arial" panose="020B0604020202020204" pitchFamily="34" charset="0"/>
              </a:rPr>
              <a:t>Федресурс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,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10238" y="777783"/>
            <a:ext cx="7647382" cy="1335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агентства НАПИ за январь-май 2025 года было выдано в финансовый лизинг 12,3 тыс.  единиц специализированной техники, что на 48% меньше, чем годом ранее, когда было выдано 23,6 тыс. За год существенно изменилась структура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лизинга спецтехники.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Так из-за более сильного падения, чем по лизингу в целом, значительно сократилась доля дорожно-строительной техники – с 47,9% до 35,7%, а вот доля сельскохозяйственной техники за год выросла на 9,6 </a:t>
            </a:r>
            <a:r>
              <a:rPr lang="ru-RU" sz="1100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п.п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87988" y="2045134"/>
            <a:ext cx="65751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1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Спецтехника в договорах финансового лизинга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37198" y="4384691"/>
            <a:ext cx="736963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1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Динамика количества спецтехники в договорах финансового лизинга ,тыс. шт.</a:t>
            </a: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2726F86B-F81A-418D-83CB-41A1729B24B5}"/>
              </a:ext>
            </a:extLst>
          </p:cNvPr>
          <p:cNvGrpSpPr/>
          <p:nvPr/>
        </p:nvGrpSpPr>
        <p:grpSpPr>
          <a:xfrm>
            <a:off x="2401368" y="5246801"/>
            <a:ext cx="5971513" cy="410583"/>
            <a:chOff x="26369" y="70414"/>
            <a:chExt cx="6145470" cy="410583"/>
          </a:xfrm>
        </p:grpSpPr>
        <p:sp>
          <p:nvSpPr>
            <p:cNvPr id="25" name="TextBox 3">
              <a:extLst>
                <a:ext uri="{FF2B5EF4-FFF2-40B4-BE49-F238E27FC236}">
                  <a16:creationId xmlns:a16="http://schemas.microsoft.com/office/drawing/2014/main" id="{D341E854-3366-4542-BC89-D2067E406555}"/>
                </a:ext>
              </a:extLst>
            </p:cNvPr>
            <p:cNvSpPr txBox="1"/>
            <p:nvPr/>
          </p:nvSpPr>
          <p:spPr>
            <a:xfrm>
              <a:off x="26369" y="70414"/>
              <a:ext cx="710045" cy="26843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50" b="1" dirty="0">
                  <a:solidFill>
                    <a:srgbClr val="FF0000"/>
                  </a:solidFill>
                  <a:latin typeface="+mj-lt"/>
                </a:rPr>
                <a:t>-61,2%</a:t>
              </a:r>
            </a:p>
          </p:txBody>
        </p:sp>
        <p:sp>
          <p:nvSpPr>
            <p:cNvPr id="26" name="TextBox 4">
              <a:extLst>
                <a:ext uri="{FF2B5EF4-FFF2-40B4-BE49-F238E27FC236}">
                  <a16:creationId xmlns:a16="http://schemas.microsoft.com/office/drawing/2014/main" id="{6882EB16-68FE-483A-9B93-160E627B49DE}"/>
                </a:ext>
              </a:extLst>
            </p:cNvPr>
            <p:cNvSpPr txBox="1"/>
            <p:nvPr/>
          </p:nvSpPr>
          <p:spPr>
            <a:xfrm>
              <a:off x="1367368" y="145471"/>
              <a:ext cx="710045" cy="26843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50" b="1" dirty="0">
                  <a:solidFill>
                    <a:srgbClr val="FF0000"/>
                  </a:solidFill>
                  <a:latin typeface="+mj-lt"/>
                </a:rPr>
                <a:t>-21,8%</a:t>
              </a:r>
            </a:p>
          </p:txBody>
        </p:sp>
        <p:sp>
          <p:nvSpPr>
            <p:cNvPr id="27" name="TextBox 5">
              <a:extLst>
                <a:ext uri="{FF2B5EF4-FFF2-40B4-BE49-F238E27FC236}">
                  <a16:creationId xmlns:a16="http://schemas.microsoft.com/office/drawing/2014/main" id="{04FB5087-6210-41BD-8EEE-DAAC0C192302}"/>
                </a:ext>
              </a:extLst>
            </p:cNvPr>
            <p:cNvSpPr txBox="1"/>
            <p:nvPr/>
          </p:nvSpPr>
          <p:spPr>
            <a:xfrm>
              <a:off x="4016195" y="212565"/>
              <a:ext cx="710045" cy="26843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50" b="1" dirty="0">
                  <a:solidFill>
                    <a:srgbClr val="FF0000"/>
                  </a:solidFill>
                  <a:latin typeface="+mj-lt"/>
                </a:rPr>
                <a:t>-40,2%</a:t>
              </a:r>
            </a:p>
          </p:txBody>
        </p:sp>
        <p:sp>
          <p:nvSpPr>
            <p:cNvPr id="28" name="TextBox 6">
              <a:extLst>
                <a:ext uri="{FF2B5EF4-FFF2-40B4-BE49-F238E27FC236}">
                  <a16:creationId xmlns:a16="http://schemas.microsoft.com/office/drawing/2014/main" id="{946A1BFF-39A8-4448-B14E-3917433406E6}"/>
                </a:ext>
              </a:extLst>
            </p:cNvPr>
            <p:cNvSpPr txBox="1"/>
            <p:nvPr/>
          </p:nvSpPr>
          <p:spPr>
            <a:xfrm>
              <a:off x="2741748" y="180914"/>
              <a:ext cx="710045" cy="26843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50" b="1" dirty="0">
                  <a:solidFill>
                    <a:srgbClr val="FF0000"/>
                  </a:solidFill>
                  <a:latin typeface="+mj-lt"/>
                </a:rPr>
                <a:t>-39,2%</a:t>
              </a:r>
            </a:p>
          </p:txBody>
        </p:sp>
        <p:sp>
          <p:nvSpPr>
            <p:cNvPr id="29" name="TextBox 7">
              <a:extLst>
                <a:ext uri="{FF2B5EF4-FFF2-40B4-BE49-F238E27FC236}">
                  <a16:creationId xmlns:a16="http://schemas.microsoft.com/office/drawing/2014/main" id="{04B90A34-1099-4940-9FAA-0ED09E0D20FA}"/>
                </a:ext>
              </a:extLst>
            </p:cNvPr>
            <p:cNvSpPr txBox="1"/>
            <p:nvPr/>
          </p:nvSpPr>
          <p:spPr>
            <a:xfrm>
              <a:off x="5461794" y="204630"/>
              <a:ext cx="710045" cy="26843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50" b="1" dirty="0">
                  <a:solidFill>
                    <a:srgbClr val="FF0000"/>
                  </a:solidFill>
                  <a:latin typeface="+mj-lt"/>
                </a:rPr>
                <a:t>-57,8%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2063</TotalTime>
  <Words>133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194</cp:revision>
  <cp:lastPrinted>2025-07-03T06:37:59Z</cp:lastPrinted>
  <dcterms:created xsi:type="dcterms:W3CDTF">2022-08-09T13:01:09Z</dcterms:created>
  <dcterms:modified xsi:type="dcterms:W3CDTF">2025-07-03T09:31:50Z</dcterms:modified>
</cp:coreProperties>
</file>