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C9C9"/>
    <a:srgbClr val="D3D3D3"/>
    <a:srgbClr val="DEDEDE"/>
    <a:srgbClr val="9B9B9B"/>
    <a:srgbClr val="D9D9D9"/>
    <a:srgbClr val="CBCBCB"/>
    <a:srgbClr val="E20000"/>
    <a:srgbClr val="868686"/>
    <a:srgbClr val="BABABA"/>
    <a:srgbClr val="D5D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39" autoAdjust="0"/>
    <p:restoredTop sz="94660"/>
  </p:normalViewPr>
  <p:slideViewPr>
    <p:cSldViewPr snapToGrid="0">
      <p:cViewPr>
        <p:scale>
          <a:sx n="100" d="100"/>
          <a:sy n="100" d="100"/>
        </p:scale>
        <p:origin x="127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leasingstat.ru/" TargetMode="External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>
            <a:hlinkClick r:id="rId2"/>
            <a:extLst>
              <a:ext uri="{FF2B5EF4-FFF2-40B4-BE49-F238E27FC236}">
                <a16:creationId xmlns:a16="http://schemas.microsoft.com/office/drawing/2014/main" id="{CBCFBD78-F930-41BB-8450-6CCA5ADD029E}"/>
              </a:ext>
            </a:extLst>
          </p:cNvPr>
          <p:cNvSpPr txBox="1"/>
          <p:nvPr/>
        </p:nvSpPr>
        <p:spPr>
          <a:xfrm>
            <a:off x="4572000" y="6564746"/>
            <a:ext cx="3876096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685800">
              <a:defRPr/>
            </a:pP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Источник: НАПИ / Национальное Агентство Промышленной Информации</a:t>
            </a:r>
            <a:endParaRPr lang="ko-KR" altLang="en-US" sz="800" i="1" dirty="0"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A03FC5-18E2-4EDF-A52F-0610EB84EF9E}"/>
              </a:ext>
            </a:extLst>
          </p:cNvPr>
          <p:cNvSpPr txBox="1"/>
          <p:nvPr/>
        </p:nvSpPr>
        <p:spPr>
          <a:xfrm>
            <a:off x="1538897" y="2426174"/>
            <a:ext cx="72385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Доля лизинговых автомобилей на рынке новых грузовиков*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2DFD74-1C96-43B3-8C6A-E41D9D732570}"/>
              </a:ext>
            </a:extLst>
          </p:cNvPr>
          <p:cNvSpPr txBox="1"/>
          <p:nvPr/>
        </p:nvSpPr>
        <p:spPr>
          <a:xfrm>
            <a:off x="1400216" y="735070"/>
            <a:ext cx="7676481" cy="1691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200" dirty="0">
                <a:latin typeface="+mj-lt"/>
              </a:rPr>
              <a:t>По данным маркетингового агентства НАПИ, за январь-июнь 2025 года в финансовый лизинг было выдано 11,9 тыс. новых грузовых автомобилей*, что на 69,3% меньше, чем за аналогичный период 2024 года, когда в </a:t>
            </a:r>
            <a:r>
              <a:rPr lang="ru-RU" sz="1200" u="sng" dirty="0">
                <a:latin typeface="+mj-lt"/>
                <a:hlinkClick r:id="rId3"/>
              </a:rPr>
              <a:t>лизинг было поставлено</a:t>
            </a:r>
            <a:r>
              <a:rPr lang="ru-RU" sz="1200" dirty="0">
                <a:latin typeface="+mj-lt"/>
              </a:rPr>
              <a:t> 38,8 тыс. новых грузовиков. Снижение продаж новой грузовой техники было менее существенным – на 52,7%. По итогам первого полугодия 2025 года доля лизинговых грузовых автомобилей сократилась в полтора раза до 41,7%.  Самыми худшими месяцами стали январь и февраль текущего года, когда </a:t>
            </a:r>
            <a:r>
              <a:rPr lang="ru-RU" sz="1200" dirty="0">
                <a:latin typeface="+mj-lt"/>
                <a:hlinkClick r:id="rId3"/>
              </a:rPr>
              <a:t>доля лизинга </a:t>
            </a:r>
            <a:r>
              <a:rPr lang="ru-RU" sz="1200" dirty="0">
                <a:latin typeface="+mj-lt"/>
              </a:rPr>
              <a:t>упала до 39,1% и 37,5% соответственно. В период с марта по июнь ситуация стабилизировалась, доля лизинга сохранялась на уровне 41,5%-46,3%.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DE6DAE-7C05-454D-BA78-B0BCE58725BB}"/>
              </a:ext>
            </a:extLst>
          </p:cNvPr>
          <p:cNvSpPr txBox="1"/>
          <p:nvPr/>
        </p:nvSpPr>
        <p:spPr>
          <a:xfrm>
            <a:off x="2030279" y="293254"/>
            <a:ext cx="69143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Доля лизинговых грузовых автомобилей сократилась в 1,5 раза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E064213-E59E-4A04-AEDD-D2C728ABBBC4}"/>
              </a:ext>
            </a:extLst>
          </p:cNvPr>
          <p:cNvSpPr txBox="1"/>
          <p:nvPr/>
        </p:nvSpPr>
        <p:spPr>
          <a:xfrm>
            <a:off x="1131635" y="6281973"/>
            <a:ext cx="229421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i="1" dirty="0"/>
              <a:t>* автомобили с полной массой свыше 6 т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3FEB915-40F3-4056-965C-F040421604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5606" y="2843448"/>
            <a:ext cx="7505700" cy="343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7677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</TotalTime>
  <Words>147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39</cp:revision>
  <cp:lastPrinted>2025-07-10T07:52:20Z</cp:lastPrinted>
  <dcterms:created xsi:type="dcterms:W3CDTF">2022-08-09T13:01:09Z</dcterms:created>
  <dcterms:modified xsi:type="dcterms:W3CDTF">2025-07-29T10:10:39Z</dcterms:modified>
</cp:coreProperties>
</file>