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3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Болушева Ольга Александровна" initials="БОА" lastIdx="1" clrIdx="0">
    <p:extLst>
      <p:ext uri="{19B8F6BF-5375-455C-9EA6-DF929625EA0E}">
        <p15:presenceInfo xmlns:p15="http://schemas.microsoft.com/office/powerpoint/2012/main" userId="Болушева Ольга Александровн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FFD5"/>
    <a:srgbClr val="33CC33"/>
    <a:srgbClr val="00CC99"/>
    <a:srgbClr val="6699FF"/>
    <a:srgbClr val="4F81BD"/>
    <a:srgbClr val="FFAE73"/>
    <a:srgbClr val="9BBB59"/>
    <a:srgbClr val="5DCFC3"/>
    <a:srgbClr val="FF3F3F"/>
    <a:srgbClr val="2F74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6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7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8339-4C8B-4BE1-A0E4-1EDD43411295}" type="datetimeFigureOut">
              <a:rPr lang="ru-RU" smtClean="0"/>
              <a:t>07.07.2025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6431"/>
            <a:ext cx="543814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93331D-7C21-4B88-8FF2-BA4427CE1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495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70559-0E80-413A-B00B-B373D6B0840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9383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hyperlink" Target="https://leasingstat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Дуга 8">
            <a:extLst>
              <a:ext uri="{FF2B5EF4-FFF2-40B4-BE49-F238E27FC236}">
                <a16:creationId xmlns:a16="http://schemas.microsoft.com/office/drawing/2014/main" id="{CB0135B1-5800-1644-B1D0-3916A0603561}"/>
              </a:ext>
            </a:extLst>
          </p:cNvPr>
          <p:cNvSpPr/>
          <p:nvPr/>
        </p:nvSpPr>
        <p:spPr>
          <a:xfrm>
            <a:off x="923193" y="-877033"/>
            <a:ext cx="34289" cy="79131"/>
          </a:xfrm>
          <a:prstGeom prst="arc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ru-RU" sz="13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556775" y="291488"/>
            <a:ext cx="7369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Растет лизинг подержанных грузовиков</a:t>
            </a:r>
          </a:p>
        </p:txBody>
      </p:sp>
      <p:sp>
        <p:nvSpPr>
          <p:cNvPr id="148" name="TextBox 147">
            <a:hlinkClick r:id="rId3"/>
            <a:extLst>
              <a:ext uri="{FF2B5EF4-FFF2-40B4-BE49-F238E27FC236}">
                <a16:creationId xmlns:a16="http://schemas.microsoft.com/office/drawing/2014/main" id="{367F19FD-A728-244F-A721-C32F573A2B6C}"/>
              </a:ext>
            </a:extLst>
          </p:cNvPr>
          <p:cNvSpPr txBox="1"/>
          <p:nvPr/>
        </p:nvSpPr>
        <p:spPr>
          <a:xfrm>
            <a:off x="5117736" y="6335680"/>
            <a:ext cx="3865095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900" i="1" dirty="0">
                <a:latin typeface="+mj-lt"/>
                <a:cs typeface="Arial" panose="020B0604020202020204" pitchFamily="34" charset="0"/>
              </a:rPr>
              <a:t>Источник: НАПИ (Национальное Агентство Промышленной Информации)</a:t>
            </a:r>
          </a:p>
        </p:txBody>
      </p:sp>
      <p:sp>
        <p:nvSpPr>
          <p:cNvPr id="106" name="Прямоугольник 105">
            <a:extLst>
              <a:ext uri="{FF2B5EF4-FFF2-40B4-BE49-F238E27FC236}">
                <a16:creationId xmlns:a16="http://schemas.microsoft.com/office/drawing/2014/main" id="{6DB82CF0-03FF-4A77-8B47-007315A3F7B4}"/>
              </a:ext>
            </a:extLst>
          </p:cNvPr>
          <p:cNvSpPr/>
          <p:nvPr/>
        </p:nvSpPr>
        <p:spPr>
          <a:xfrm>
            <a:off x="1446106" y="732797"/>
            <a:ext cx="7412871" cy="13356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1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По данным маркетингового агентства НАПИ, в январе-мае 2025 года </a:t>
            </a:r>
            <a:r>
              <a:rPr lang="ru-RU" sz="1100" dirty="0">
                <a:latin typeface="+mj-lt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лизинг грузовых автомобилей</a:t>
            </a:r>
            <a:r>
              <a:rPr lang="ru-RU" sz="11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* упал  на 50,7%. За пять месяцев текущего года было выдано в лизинг 20,3 тыс. новых и подержанных грузовых автомобилей, тогда  как в январе-мае прошлого года – 41,2 тыс. По новой технике падение составило  67,6%, а вот лизинг подержанных грузовиков вырос на  5,7%.</a:t>
            </a:r>
            <a:r>
              <a:rPr lang="en-US" sz="11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1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В результате доля лизинговых  грузовиков на рынке новой техники сократилась до 41,5%,  на рынке подержанной выросла на 1,7 </a:t>
            </a:r>
            <a:r>
              <a:rPr lang="ru-RU" sz="1100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п.п</a:t>
            </a:r>
            <a:r>
              <a:rPr lang="ru-RU" sz="11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A81A8B-D16D-4E9E-9A55-5CFE0EFC69B1}"/>
              </a:ext>
            </a:extLst>
          </p:cNvPr>
          <p:cNvSpPr txBox="1"/>
          <p:nvPr/>
        </p:nvSpPr>
        <p:spPr>
          <a:xfrm>
            <a:off x="581187" y="6451096"/>
            <a:ext cx="219483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dirty="0">
                <a:latin typeface="+mj-lt"/>
              </a:rPr>
              <a:t>* автомобили с полной массой свыше 6 т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9680EAE-2D8D-4641-AE3F-F11456AA728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45823" y="1958387"/>
            <a:ext cx="7743825" cy="437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4478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2379</TotalTime>
  <Words>107</Words>
  <Application>Microsoft Office PowerPoint</Application>
  <PresentationFormat>Экран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240</cp:revision>
  <cp:lastPrinted>2025-07-07T07:49:50Z</cp:lastPrinted>
  <dcterms:created xsi:type="dcterms:W3CDTF">2022-08-09T13:01:09Z</dcterms:created>
  <dcterms:modified xsi:type="dcterms:W3CDTF">2025-07-07T08:24:32Z</dcterms:modified>
</cp:coreProperties>
</file>