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0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озлов Александр Л" initials="КАЛ" lastIdx="1" clrIdx="0">
    <p:extLst>
      <p:ext uri="{19B8F6BF-5375-455C-9EA6-DF929625EA0E}">
        <p15:presenceInfo xmlns:p15="http://schemas.microsoft.com/office/powerpoint/2012/main" userId="S-1-5-21-383357151-2991069858-1596914116-1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FF5"/>
    <a:srgbClr val="FCF6F6"/>
    <a:srgbClr val="FAF0F0"/>
    <a:srgbClr val="FE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1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8BC71-EF14-4986-BEDA-7F53A14881A2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92D3F-E947-4CD0-B777-B4CF44C85D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69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06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EDB42-C335-4A5C-95FE-69EDCCEB6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E3C711C-2796-4C0E-8E32-7C5036E0B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B8DA6C-1442-4665-A236-A16AEDFC7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CE22ED-00D8-4390-9ED5-731D3756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B330D6-ABA6-4F7A-924E-09699B4D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75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C6087D-A56D-44DC-B009-343F81E4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87DAA1-95FF-40A0-99E0-381E113CC5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E7632-D9E0-4FC0-AF00-F1C954DAF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147277-ECB1-464A-86C0-5AABF225E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1676E-564F-4C6B-B907-BAFC83D6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75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40E371-9654-463E-8D3A-6E33082B59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A4D83AA-03F6-4D91-9766-7C4DF5D95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77CFB7-FC2F-4E01-915A-8E4F83BDB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84415-A4D9-4CF2-A283-58E97EDC9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8C607-2531-4AB6-B2F1-5624EA2E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8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6EC18C-5587-4924-BAC4-F52D06F1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D6B8BA-5014-4CAD-A717-7D414ADCD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524325-BE88-4C0A-A1C3-BF9F8FAB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00761C-10F8-4021-A852-A109E7A26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307FF-17B9-4A3C-90FB-BC36C9C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15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6A07F0-A280-49C5-BC97-E5125E421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2F076C-E003-4C46-9F3C-6546EAFE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42F85-3593-45D3-AB30-D0AA005A7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52AA3E-0D3E-4420-A961-4F9D4456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5F0DD-9C1F-4610-A0E7-D651C9E3B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92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C7EA89-7D1B-4DAD-BCB5-4D9AD51D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EAC071-7591-49ED-BCF1-ABEC3B00E4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83935-31A6-4E1E-8C71-0762775E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565BAF-D90F-4C2C-BC42-581C130AC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B3478-7624-4E1E-9206-6FCC7F5A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FC67D3-685C-458B-BFFC-0396853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98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DB55E-E660-4AB5-8A74-D1EC0023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B7FA6-7042-413C-AEDE-C09979DC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435BE1D-B494-4A34-B0F9-C54482C3B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75DCFD-3FCF-4961-B40A-92BFF3FF1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09DEA51-6A4C-46EC-9DA2-E01F32499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A27F6F9-FFA9-4120-A5B4-F5B07C596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EFE267-C3EF-467C-9930-495E6DC0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FDF37D-B2B7-4AEB-B63B-A48C316D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76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DB88AE-34D7-43A7-8A20-B8A1A91C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89097B-F1FE-423A-804A-96E64D68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FC2FFC-0207-4402-B521-07103DBC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0DBCBA3-D3BB-4901-8B0D-359D12C6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4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BFF0AA5-F633-4E87-A9A1-2C627148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29EFDFF-3100-4625-AF04-F6FF6A16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C636F0D-31D8-470A-96D4-621835481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48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619784-610F-43C3-9ED4-49F5896AA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E4B52A-B1CC-456E-A293-F336C041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04CCFF-FA40-419A-9013-853B2D2FA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C3441E-6D8F-46F2-A9D1-E31C937B3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42ED52-3D74-4707-93BF-693C63BE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83CDF0-D95D-4A39-93DE-6ABDF938E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4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0BF93-19DF-4FF8-A372-12BA7E8DB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571751-65D4-4A72-8E0E-DEBDB136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9BC9BD-83AC-4C9E-8E7A-1F242F973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316E5D-5DDB-48AA-81CA-81417C2A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9A5C8D-3CD2-4E05-A2C9-249E4FE35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4F133B-DBEC-4929-978F-27F562B7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6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B3878E-26FC-444B-91D6-2A559639B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769E950-DDFA-41BC-B497-BB563D00A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888A0E-AE92-42F7-BA16-738FD78E8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9E80B-5AC8-44B7-B03E-0AC891655558}" type="datetimeFigureOut">
              <a:rPr lang="ru-RU" smtClean="0"/>
              <a:t>22.07.2025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4B619-C34F-44A6-A3D6-90BF88581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3FC0A2-63A9-4F3B-AE75-E6ACA2AF1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B9746-5426-4B23-B66F-339A0D8D2E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hyperlink" Target="http://www.free-powerpoint-templates-design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v-tco.ru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2E1CF2F-19B6-4B01-91BB-CDBA096AD5BE}" type="slidenum">
              <a:rPr lang="en-US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1</a:t>
            </a:fld>
            <a:endParaRPr lang="en-US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hlinkClick r:id="rId3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5856156" y="6481197"/>
            <a:ext cx="58954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1099655" y="6481197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89" y="190821"/>
            <a:ext cx="902818" cy="527160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>
            <a:cxnSpLocks/>
          </p:cNvCxnSpPr>
          <p:nvPr/>
        </p:nvCxnSpPr>
        <p:spPr>
          <a:xfrm>
            <a:off x="1711904" y="398054"/>
            <a:ext cx="993218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5565265-B6A4-4F3A-9EDA-056AD11271D6}"/>
              </a:ext>
            </a:extLst>
          </p:cNvPr>
          <p:cNvCxnSpPr/>
          <p:nvPr/>
        </p:nvCxnSpPr>
        <p:spPr>
          <a:xfrm>
            <a:off x="1341159" y="6446189"/>
            <a:ext cx="10359103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http://dl3.joxi.net/drive/2022/11/15/0047/1886/3106654/54/e9d0e93895.jpg">
            <a:extLst>
              <a:ext uri="{FF2B5EF4-FFF2-40B4-BE49-F238E27FC236}">
                <a16:creationId xmlns:a16="http://schemas.microsoft.com/office/drawing/2014/main" id="{7B15C1A2-8CDF-405F-9800-87F02093A383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88" y="5410199"/>
            <a:ext cx="1019871" cy="91075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4756E54-534A-4FE6-9758-D782C1A0BD3B}"/>
              </a:ext>
            </a:extLst>
          </p:cNvPr>
          <p:cNvSpPr txBox="1"/>
          <p:nvPr/>
        </p:nvSpPr>
        <p:spPr>
          <a:xfrm>
            <a:off x="4468092" y="61073"/>
            <a:ext cx="72835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i="0" u="none" strike="noStrike">
                <a:solidFill>
                  <a:schemeClr val="accent1">
                    <a:lumMod val="75000"/>
                  </a:schemeClr>
                </a:solidFill>
                <a:effectLst/>
                <a:latin typeface="+mj-lt"/>
              </a:rPr>
              <a:t>Стоимость владения автомобилем </a:t>
            </a:r>
            <a:r>
              <a:rPr lang="en-US">
                <a:solidFill>
                  <a:schemeClr val="accent1">
                    <a:lumMod val="75000"/>
                  </a:schemeClr>
                </a:solidFill>
                <a:latin typeface="+mj-lt"/>
              </a:rPr>
              <a:t>HONGQI H9 Deluxe</a:t>
            </a:r>
            <a:r>
              <a:rPr lang="ru-RU">
                <a:solidFill>
                  <a:schemeClr val="accent1">
                    <a:lumMod val="75000"/>
                  </a:schemeClr>
                </a:solidFill>
                <a:latin typeface="+mj-lt"/>
              </a:rPr>
              <a:t>, приобретенным в лизинг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CA95B35-FB97-4F4C-9541-866C515281A9}"/>
              </a:ext>
            </a:extLst>
          </p:cNvPr>
          <p:cNvSpPr txBox="1"/>
          <p:nvPr/>
        </p:nvSpPr>
        <p:spPr>
          <a:xfrm>
            <a:off x="1662146" y="503304"/>
            <a:ext cx="9981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Маркетинговое агентство НАПИ разработало новый инструмент для расчета стоимости владения: подробный расчет приобретения автомобиля в лизинг. Новый инструмент учитывает: стоимость ТС, выкупной платеж, удорожание сделки и т.д.</a:t>
            </a:r>
          </a:p>
          <a:p>
            <a:pPr algn="just"/>
            <a:r>
              <a:rPr lang="ru-RU" sz="1200" dirty="0">
                <a:latin typeface="+mj-lt"/>
              </a:rPr>
              <a:t>В качестве примера НАПИ рассчитало стоимость владения легковым автомобилем </a:t>
            </a:r>
            <a:r>
              <a:rPr lang="en-US" sz="1200" dirty="0">
                <a:latin typeface="+mj-lt"/>
              </a:rPr>
              <a:t>HONGQI H9 Deluxe</a:t>
            </a:r>
            <a:r>
              <a:rPr lang="ru-RU" sz="1200" dirty="0">
                <a:latin typeface="+mj-lt"/>
              </a:rPr>
              <a:t>, </a:t>
            </a:r>
            <a:r>
              <a:rPr lang="ru-RU" sz="1200" dirty="0">
                <a:solidFill>
                  <a:srgbClr val="FF0000"/>
                </a:solidFill>
                <a:latin typeface="+mj-lt"/>
              </a:rPr>
              <a:t>приобретенным в лизинг </a:t>
            </a:r>
            <a:r>
              <a:rPr lang="ru-RU" sz="1200" i="0" u="none" strike="noStrike" dirty="0">
                <a:solidFill>
                  <a:srgbClr val="FF0000"/>
                </a:solidFill>
                <a:effectLst/>
                <a:latin typeface="+mj-lt"/>
              </a:rPr>
              <a:t>в корпоративном парке </a:t>
            </a:r>
            <a:r>
              <a:rPr lang="ru-RU" sz="1200" i="0" u="none" strike="noStrike" dirty="0">
                <a:effectLst/>
                <a:latin typeface="+mj-lt"/>
              </a:rPr>
              <a:t>в </a:t>
            </a:r>
            <a:r>
              <a:rPr lang="ru-RU" sz="1200" i="0" u="none" strike="noStrike">
                <a:effectLst/>
                <a:latin typeface="+mj-lt"/>
              </a:rPr>
              <a:t>городе Москва </a:t>
            </a:r>
            <a:r>
              <a:rPr lang="ru-RU" sz="1200" i="0" u="none" strike="noStrike" dirty="0">
                <a:effectLst/>
                <a:latin typeface="+mj-lt"/>
              </a:rPr>
              <a:t>с использованием онлайн </a:t>
            </a:r>
            <a:r>
              <a:rPr lang="ru-RU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калькулятора</a:t>
            </a:r>
            <a:r>
              <a:rPr lang="en-US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1200" i="0" u="sng" strike="noStrike" dirty="0">
                <a:solidFill>
                  <a:srgbClr val="0563C1"/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стоимости владения </a:t>
            </a:r>
            <a:r>
              <a:rPr lang="en-US" sz="1200" i="0" u="sng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+mj-lt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DV – TCO</a:t>
            </a:r>
            <a:r>
              <a:rPr lang="ru-RU" sz="1200" u="sng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" name="Рисунок 9" descr="Изображение выглядит как транспортное средство, Наземный транспорт, колесо, машина&#10;&#10;Автоматически созданное описание">
            <a:extLst>
              <a:ext uri="{FF2B5EF4-FFF2-40B4-BE49-F238E27FC236}">
                <a16:creationId xmlns:a16="http://schemas.microsoft.com/office/drawing/2014/main" id="{0D2E1E9A-B3D7-4D19-A1D4-AFF48A87C7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30" y="4850290"/>
            <a:ext cx="1171786" cy="489220"/>
          </a:xfrm>
          <a:prstGeom prst="rect">
            <a:avLst/>
          </a:prstGeom>
          <a:ln w="3175"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5CC5B6-995A-4AA1-8312-761AAEA45D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88491" y="1504232"/>
            <a:ext cx="9963150" cy="477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965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92</Words>
  <Application>Microsoft Office PowerPoint</Application>
  <PresentationFormat>Широкоэкранный</PresentationFormat>
  <Paragraphs>7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51</cp:revision>
  <dcterms:created xsi:type="dcterms:W3CDTF">2025-02-12T06:29:35Z</dcterms:created>
  <dcterms:modified xsi:type="dcterms:W3CDTF">2025-07-22T13:06:26Z</dcterms:modified>
</cp:coreProperties>
</file>