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8BFF"/>
    <a:srgbClr val="9D00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1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singstat.ru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957463" y="6446330"/>
            <a:ext cx="3987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A03FC5-18E2-4EDF-A52F-0610EB84EF9E}"/>
              </a:ext>
            </a:extLst>
          </p:cNvPr>
          <p:cNvSpPr txBox="1"/>
          <p:nvPr/>
        </p:nvSpPr>
        <p:spPr>
          <a:xfrm>
            <a:off x="1268866" y="2694224"/>
            <a:ext cx="7377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  <a:cs typeface="Arial" panose="020B0604020202020204" pitchFamily="34" charset="0"/>
              </a:rPr>
              <a:t>Доля лизинговых автомобилей на рынке новых </a:t>
            </a:r>
            <a:r>
              <a:rPr lang="en-US" sz="1200" b="1" dirty="0">
                <a:latin typeface="+mj-lt"/>
                <a:cs typeface="Arial" panose="020B0604020202020204" pitchFamily="34" charset="0"/>
              </a:rPr>
              <a:t>LCV</a:t>
            </a:r>
            <a:r>
              <a:rPr lang="ru-RU" sz="1200" b="1" dirty="0">
                <a:latin typeface="+mj-lt"/>
                <a:cs typeface="Arial" panose="020B0604020202020204" pitchFamily="34" charset="0"/>
              </a:rPr>
              <a:t>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2DFD74-1C96-43B3-8C6A-E41D9D732570}"/>
              </a:ext>
            </a:extLst>
          </p:cNvPr>
          <p:cNvSpPr txBox="1"/>
          <p:nvPr/>
        </p:nvSpPr>
        <p:spPr>
          <a:xfrm>
            <a:off x="1400216" y="749245"/>
            <a:ext cx="7676481" cy="1460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200" dirty="0">
                <a:latin typeface="+mj-lt"/>
              </a:rPr>
              <a:t>По данным маркетингового агентства НАПИ, за пять месяцев 2025 года в финансовый лизинг было </a:t>
            </a:r>
            <a:r>
              <a:rPr lang="ru-RU" sz="1200">
                <a:latin typeface="+mj-lt"/>
              </a:rPr>
              <a:t>выдано 15,3  </a:t>
            </a:r>
            <a:r>
              <a:rPr lang="ru-RU" sz="1200" dirty="0">
                <a:latin typeface="+mj-lt"/>
              </a:rPr>
              <a:t>тыс. новых легких коммерческих автомобилей (</a:t>
            </a:r>
            <a:r>
              <a:rPr lang="en-US" sz="1200" dirty="0">
                <a:latin typeface="+mj-lt"/>
              </a:rPr>
              <a:t>LCV</a:t>
            </a:r>
            <a:r>
              <a:rPr lang="ru-RU" sz="1200" dirty="0">
                <a:latin typeface="+mj-lt"/>
              </a:rPr>
              <a:t>),* что на 28,8% меньше, чем годом ранее, когда было </a:t>
            </a:r>
            <a:r>
              <a:rPr lang="ru-RU" sz="1200" dirty="0">
                <a:latin typeface="+mj-lt"/>
                <a:hlinkClick r:id="rId3"/>
              </a:rPr>
              <a:t>поставлено в лизинг </a:t>
            </a:r>
            <a:r>
              <a:rPr lang="ru-RU" sz="1200" dirty="0">
                <a:latin typeface="+mj-lt"/>
              </a:rPr>
              <a:t>21,5 тыс. новых </a:t>
            </a:r>
            <a:r>
              <a:rPr lang="en-US" sz="1200" dirty="0">
                <a:latin typeface="+mj-lt"/>
              </a:rPr>
              <a:t>LCV</a:t>
            </a:r>
            <a:r>
              <a:rPr lang="ru-RU" sz="1200" dirty="0">
                <a:latin typeface="+mj-lt"/>
              </a:rPr>
              <a:t>. Продажи новых легких коммерческих автомобилей снизились не так сильно – на 17,1%.  В результате доля лизинговых </a:t>
            </a:r>
            <a:r>
              <a:rPr lang="en-US" sz="1200" dirty="0">
                <a:latin typeface="+mj-lt"/>
              </a:rPr>
              <a:t>LCV</a:t>
            </a:r>
            <a:r>
              <a:rPr lang="ru-RU" sz="1200" dirty="0">
                <a:latin typeface="+mj-lt"/>
              </a:rPr>
              <a:t> по итогам пяти месяцев 2025 года сократилась до 37,2%, годом ранее в лизинг поставлялось 43,3% новой техники. Самыми удачными месяцами были октябрь и ноябрь 2024 года, когда с помощью </a:t>
            </a:r>
            <a:r>
              <a:rPr lang="ru-RU" sz="1200" dirty="0">
                <a:latin typeface="+mj-lt"/>
                <a:hlinkClick r:id="rId3"/>
              </a:rPr>
              <a:t>лизинга</a:t>
            </a:r>
            <a:r>
              <a:rPr lang="ru-RU" sz="1200" dirty="0">
                <a:latin typeface="+mj-lt"/>
              </a:rPr>
              <a:t> продавалось больше половины новых легких коммерческих автомобилей.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DE6DAE-7C05-454D-BA78-B0BCE58725BB}"/>
              </a:ext>
            </a:extLst>
          </p:cNvPr>
          <p:cNvSpPr txBox="1"/>
          <p:nvPr/>
        </p:nvSpPr>
        <p:spPr>
          <a:xfrm>
            <a:off x="2030279" y="293254"/>
            <a:ext cx="6914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В лизинг продается чуть больше трети новых </a:t>
            </a:r>
            <a:r>
              <a:rPr lang="en-US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LCV</a:t>
            </a:r>
            <a:endParaRPr lang="ru-RU" sz="16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064213-E59E-4A04-AEDD-D2C728ABBBC4}"/>
              </a:ext>
            </a:extLst>
          </p:cNvPr>
          <p:cNvSpPr txBox="1"/>
          <p:nvPr/>
        </p:nvSpPr>
        <p:spPr>
          <a:xfrm>
            <a:off x="1131635" y="6281973"/>
            <a:ext cx="34403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/>
              <a:t>* автомобили с полной массой до 6 т включительно, в т.ч. пикапы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DB55655-8670-49FD-A305-C74523325F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8463" y="3101382"/>
            <a:ext cx="68580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147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20</cp:revision>
  <cp:lastPrinted>2025-07-10T07:52:20Z</cp:lastPrinted>
  <dcterms:created xsi:type="dcterms:W3CDTF">2022-08-09T13:01:09Z</dcterms:created>
  <dcterms:modified xsi:type="dcterms:W3CDTF">2025-07-10T08:28:26Z</dcterms:modified>
</cp:coreProperties>
</file>