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06D"/>
    <a:srgbClr val="FFD3C5"/>
    <a:srgbClr val="FFAA8F"/>
    <a:srgbClr val="FFF1DD"/>
    <a:srgbClr val="FFB03B"/>
    <a:srgbClr val="FDF1E9"/>
    <a:srgbClr val="F88962"/>
    <a:srgbClr val="F99F7F"/>
    <a:srgbClr val="FFA87D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27" autoAdjust="0"/>
    <p:restoredTop sz="94660"/>
  </p:normalViewPr>
  <p:slideViewPr>
    <p:cSldViewPr snapToGrid="0">
      <p:cViewPr>
        <p:scale>
          <a:sx n="96" d="100"/>
          <a:sy n="96" d="100"/>
        </p:scale>
        <p:origin x="114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easingsta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4691D88-A863-4B41-93F2-5AF5A4CCD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279" y="2185189"/>
            <a:ext cx="7572375" cy="4238625"/>
          </a:xfrm>
          <a:prstGeom prst="rect">
            <a:avLst/>
          </a:prstGeom>
        </p:spPr>
      </p:pic>
      <p:sp>
        <p:nvSpPr>
          <p:cNvPr id="2" name="TextBox 8">
            <a:hlinkClick r:id="rId3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572000" y="6564746"/>
            <a:ext cx="398719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2DFD74-1C96-43B3-8C6A-E41D9D732570}"/>
              </a:ext>
            </a:extLst>
          </p:cNvPr>
          <p:cNvSpPr txBox="1"/>
          <p:nvPr/>
        </p:nvSpPr>
        <p:spPr>
          <a:xfrm>
            <a:off x="1400215" y="580281"/>
            <a:ext cx="7544439" cy="1460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100" dirty="0">
                <a:latin typeface="+mj-lt"/>
              </a:rPr>
              <a:t>По данным маркетингового агентства НАПИ, за январь-июнь 2025 года было реализовано 13,5 тыс. новых подзаряжаемых гибридных легковых автомобилей, что на 34,6% меньше, чем за аналогичный период 2024 года, когда было продано 20,7 тыс. новых гибридов. При этом доля корпоративных клиентов, которые приобрели гибридные автомобили, за год выросла на 7,1% (с 18,2% до 25,4%). В лизинг* в январе-июне 2025 года было выдано 1,8 тыс. новых подзаряжаемых гибридов, что на 10,6% меньше, чем в 2024 году. </a:t>
            </a:r>
            <a:r>
              <a:rPr lang="ru-RU" sz="1100" dirty="0">
                <a:latin typeface="+mj-lt"/>
                <a:hlinkClick r:id="rId4"/>
              </a:rPr>
              <a:t>Доля лизинговых гибридов</a:t>
            </a:r>
            <a:r>
              <a:rPr lang="ru-RU" sz="1100" dirty="0">
                <a:latin typeface="+mj-lt"/>
              </a:rPr>
              <a:t> за год снизилась на 0,9%, в первом полугодии текущего года она составила </a:t>
            </a:r>
            <a:r>
              <a:rPr lang="ru-RU" sz="1100">
                <a:latin typeface="+mj-lt"/>
              </a:rPr>
              <a:t>52%.</a:t>
            </a:r>
            <a:endParaRPr lang="ru-RU" sz="11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DE6DAE-7C05-454D-BA78-B0BCE58725BB}"/>
              </a:ext>
            </a:extLst>
          </p:cNvPr>
          <p:cNvSpPr txBox="1"/>
          <p:nvPr/>
        </p:nvSpPr>
        <p:spPr>
          <a:xfrm>
            <a:off x="1210973" y="252316"/>
            <a:ext cx="7675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подзаряжаемых гибридов снизился на 11%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2252E8-6042-4B98-9D69-A349B3BCA0D8}"/>
              </a:ext>
            </a:extLst>
          </p:cNvPr>
          <p:cNvSpPr txBox="1"/>
          <p:nvPr/>
        </p:nvSpPr>
        <p:spPr>
          <a:xfrm>
            <a:off x="410298" y="6423814"/>
            <a:ext cx="17171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latin typeface="+mj-lt"/>
              </a:rPr>
              <a:t>* финансовый и операционный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611067-0D30-47A0-8236-5730FB5C8F8E}"/>
              </a:ext>
            </a:extLst>
          </p:cNvPr>
          <p:cNvSpPr txBox="1"/>
          <p:nvPr/>
        </p:nvSpPr>
        <p:spPr>
          <a:xfrm>
            <a:off x="1488067" y="1986095"/>
            <a:ext cx="75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Доля корпоративных покупателей на рынке новых подзаряжаемых гибридов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17699C-DE92-4925-9E99-14D73CBD5A88}"/>
              </a:ext>
            </a:extLst>
          </p:cNvPr>
          <p:cNvSpPr txBox="1"/>
          <p:nvPr/>
        </p:nvSpPr>
        <p:spPr>
          <a:xfrm>
            <a:off x="1488067" y="4188699"/>
            <a:ext cx="75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Доля лизинговых подзаряжаемых гибридов, выданных корпоративным клиентам</a:t>
            </a:r>
          </a:p>
        </p:txBody>
      </p:sp>
    </p:spTree>
    <p:extLst>
      <p:ext uri="{BB962C8B-B14F-4D97-AF65-F5344CB8AC3E}">
        <p14:creationId xmlns:p14="http://schemas.microsoft.com/office/powerpoint/2010/main" val="21607315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147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45</cp:revision>
  <dcterms:created xsi:type="dcterms:W3CDTF">2022-08-09T13:01:09Z</dcterms:created>
  <dcterms:modified xsi:type="dcterms:W3CDTF">2025-08-12T10:06:39Z</dcterms:modified>
</cp:coreProperties>
</file>