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50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91A4C5"/>
    <a:srgbClr val="B1BF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1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8BC71-EF14-4986-BEDA-7F53A14881A2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92D3F-E947-4CD0-B777-B4CF44C8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169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860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0EDB42-C335-4A5C-95FE-69EDCCEB6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3C711C-2796-4C0E-8E32-7C5036E0B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B8DA6C-1442-4665-A236-A16AEDFC7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CE22ED-00D8-4390-9ED5-731D3756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B330D6-ABA6-4F7A-924E-09699B4D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75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C6087D-A56D-44DC-B009-343F81E45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87DAA1-95FF-40A0-99E0-381E113CC5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6E7632-D9E0-4FC0-AF00-F1C954DAF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147277-ECB1-464A-86C0-5AABF225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41676E-564F-4C6B-B907-BAFC83D6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75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40E371-9654-463E-8D3A-6E33082B59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4D83AA-03F6-4D91-9766-7C4DF5D95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77CFB7-FC2F-4E01-915A-8E4F83BDB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B84415-A4D9-4CF2-A283-58E97EDC9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18C607-2531-4AB6-B2F1-5624EA2E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81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EC18C-5587-4924-BAC4-F52D06F1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D6B8BA-5014-4CAD-A717-7D414ADCD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524325-BE88-4C0A-A1C3-BF9F8FAB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00761C-10F8-4021-A852-A109E7A26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7307FF-17B9-4A3C-90FB-BC36C9C5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15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A07F0-A280-49C5-BC97-E5125E421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2F076C-E003-4C46-9F3C-6546EAFE1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542F85-3593-45D3-AB30-D0AA005A7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52AA3E-0D3E-4420-A961-4F9D4456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A5F0DD-9C1F-4610-A0E7-D651C9E3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92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C7EA89-7D1B-4DAD-BCB5-4D9AD51D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EAC071-7591-49ED-BCF1-ABEC3B00E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C83935-31A6-4E1E-8C71-0762775EA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565BAF-D90F-4C2C-BC42-581C130AC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1B3478-7624-4E1E-9206-6FCC7F5A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FC67D3-685C-458B-BFFC-0396853C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89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8DB55E-E660-4AB5-8A74-D1EC00234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8B7FA6-7042-413C-AEDE-C09979DC8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35BE1D-B494-4A34-B0F9-C54482C3B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575DCFD-3FCF-4961-B40A-92BFF3FF1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09DEA51-6A4C-46EC-9DA2-E01F324990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A27F6F9-FFA9-4120-A5B4-F5B07C596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1EFE267-C3EF-467C-9930-495E6DC0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FDF37D-B2B7-4AEB-B63B-A48C316DD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76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B88AE-34D7-43A7-8A20-B8A1A91C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F89097B-F1FE-423A-804A-96E64D68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FC2FFC-0207-4402-B521-07103DBC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0DBCBA3-D3BB-4901-8B0D-359D12C61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43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BFF0AA5-F633-4E87-A9A1-2C627148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29EFDFF-3100-4625-AF04-F6FF6A162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C636F0D-31D8-470A-96D4-621835481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48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19784-610F-43C3-9ED4-49F5896AA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E4B52A-B1CC-456E-A293-F336C0412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04CCFF-FA40-419A-9013-853B2D2FA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C3441E-6D8F-46F2-A9D1-E31C937B3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42ED52-3D74-4707-93BF-693C63BE6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83CDF0-D95D-4A39-93DE-6ABDF938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54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40BF93-19DF-4FF8-A372-12BA7E8D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C571751-65D4-4A72-8E0E-DEBDB1360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9BC9BD-83AC-4C9E-8E7A-1F242F973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316E5D-5DDB-48AA-81CA-81417C2AB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9A5C8D-3CD2-4E05-A2C9-249E4FE35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4F133B-DBEC-4929-978F-27F562B7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6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B3878E-26FC-444B-91D6-2A559639B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69E950-DDFA-41BC-B497-BB563D00A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888A0E-AE92-42F7-BA16-738FD78E80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9E80B-5AC8-44B7-B03E-0AC891655558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4B619-C34F-44A6-A3D6-90BF88581B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3FC0A2-63A9-4F3B-AE75-E6ACA2AF1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0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v-tco.ru/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11635745" y="243513"/>
            <a:ext cx="391428" cy="1954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E1CF2F-19B6-4B01-91BB-CDBA096AD5BE}" type="slidenum">
              <a:rPr lang="en-US" sz="1000" b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</a:t>
            </a:fld>
            <a:endParaRPr lang="en-US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hlinkClick r:id="rId3"/>
            <a:extLst>
              <a:ext uri="{FF2B5EF4-FFF2-40B4-BE49-F238E27FC236}">
                <a16:creationId xmlns:a16="http://schemas.microsoft.com/office/drawing/2014/main" id="{16AB257E-A5AF-4549-BB43-128081411FA4}"/>
              </a:ext>
            </a:extLst>
          </p:cNvPr>
          <p:cNvSpPr txBox="1"/>
          <p:nvPr/>
        </p:nvSpPr>
        <p:spPr>
          <a:xfrm>
            <a:off x="5935971" y="6322790"/>
            <a:ext cx="58954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Источник: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АПИ /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ациональное Агентство Промышленной Информации</a:t>
            </a:r>
            <a:endParaRPr kumimoji="0" lang="ko-KR" altLang="en-US" sz="90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1" name="TextBox 10">
            <a:hlinkClick r:id="rId3"/>
            <a:extLst>
              <a:ext uri="{FF2B5EF4-FFF2-40B4-BE49-F238E27FC236}">
                <a16:creationId xmlns:a16="http://schemas.microsoft.com/office/drawing/2014/main" id="{ABD864A0-29EA-4A3A-A79F-EC9ACECEBB8D}"/>
              </a:ext>
            </a:extLst>
          </p:cNvPr>
          <p:cNvSpPr txBox="1"/>
          <p:nvPr/>
        </p:nvSpPr>
        <p:spPr>
          <a:xfrm>
            <a:off x="1456045" y="6322790"/>
            <a:ext cx="13148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www.napinfo.ru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25" y="248467"/>
            <a:ext cx="889330" cy="519284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>
            <a:cxnSpLocks/>
          </p:cNvCxnSpPr>
          <p:nvPr/>
        </p:nvCxnSpPr>
        <p:spPr>
          <a:xfrm>
            <a:off x="1487136" y="508109"/>
            <a:ext cx="10328012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D5565265-B6A4-4F3A-9EDA-056AD11271D6}"/>
              </a:ext>
            </a:extLst>
          </p:cNvPr>
          <p:cNvCxnSpPr/>
          <p:nvPr/>
        </p:nvCxnSpPr>
        <p:spPr>
          <a:xfrm>
            <a:off x="1456045" y="6258357"/>
            <a:ext cx="10359103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 descr="http://dl3.joxi.net/drive/2022/11/15/0047/1886/3106654/54/e9d0e93895.jpg">
            <a:extLst>
              <a:ext uri="{FF2B5EF4-FFF2-40B4-BE49-F238E27FC236}">
                <a16:creationId xmlns:a16="http://schemas.microsoft.com/office/drawing/2014/main" id="{7B15C1A2-8CDF-405F-9800-87F02093A38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89" y="5425975"/>
            <a:ext cx="667402" cy="639296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4756E54-534A-4FE6-9758-D782C1A0BD3B}"/>
              </a:ext>
            </a:extLst>
          </p:cNvPr>
          <p:cNvSpPr txBox="1"/>
          <p:nvPr/>
        </p:nvSpPr>
        <p:spPr>
          <a:xfrm>
            <a:off x="4171645" y="141201"/>
            <a:ext cx="78555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>
                <a:solidFill>
                  <a:schemeClr val="accent1">
                    <a:lumMod val="75000"/>
                  </a:schemeClr>
                </a:solidFill>
              </a:rPr>
              <a:t>Сравнение стоимости лизинга автомобиля </a:t>
            </a:r>
            <a:r>
              <a:rPr lang="en-US" sz="2000">
                <a:solidFill>
                  <a:schemeClr val="accent1">
                    <a:lumMod val="75000"/>
                  </a:schemeClr>
                </a:solidFill>
              </a:rPr>
              <a:t>EXEED VX</a:t>
            </a:r>
            <a:r>
              <a:rPr lang="ru-RU" sz="2000">
                <a:solidFill>
                  <a:schemeClr val="accent1">
                    <a:lumMod val="75000"/>
                  </a:schemeClr>
                </a:solidFill>
              </a:rPr>
              <a:t> в 2024 г. и 2025 г.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A95B35-FB97-4F4C-9541-866C515281A9}"/>
              </a:ext>
            </a:extLst>
          </p:cNvPr>
          <p:cNvSpPr txBox="1"/>
          <p:nvPr/>
        </p:nvSpPr>
        <p:spPr>
          <a:xfrm>
            <a:off x="1327814" y="805081"/>
            <a:ext cx="453491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+mj-lt"/>
              </a:rPr>
              <a:t>Маркетинговое агентство НАПИ проанализировало стоимость лизинга автомобиля марки </a:t>
            </a:r>
            <a:r>
              <a:rPr lang="en-US" sz="1200" dirty="0">
                <a:latin typeface="+mj-lt"/>
              </a:rPr>
              <a:t>EXEED VX</a:t>
            </a:r>
            <a:r>
              <a:rPr lang="ru-RU" sz="1200" dirty="0">
                <a:latin typeface="+mj-lt"/>
              </a:rPr>
              <a:t> в ноябре 2024 года и августе 2025 года с использованием онлайн </a:t>
            </a:r>
            <a:r>
              <a:rPr lang="ru-RU" sz="1200" dirty="0">
                <a:latin typeface="+mj-lt"/>
                <a:hlinkClick r:id="rId6"/>
              </a:rPr>
              <a:t>калькулятора</a:t>
            </a:r>
            <a:r>
              <a:rPr lang="en-US" sz="1200" dirty="0">
                <a:latin typeface="+mj-lt"/>
                <a:hlinkClick r:id="rId6"/>
              </a:rPr>
              <a:t> </a:t>
            </a:r>
            <a:r>
              <a:rPr lang="ru-RU" sz="1200" dirty="0">
                <a:latin typeface="+mj-lt"/>
                <a:hlinkClick r:id="rId6"/>
              </a:rPr>
              <a:t>стоимости владения </a:t>
            </a:r>
            <a:r>
              <a:rPr lang="en-US" sz="1200" dirty="0">
                <a:latin typeface="+mj-lt"/>
                <a:hlinkClick r:id="rId6"/>
              </a:rPr>
              <a:t>DV – </a:t>
            </a:r>
            <a:r>
              <a:rPr lang="en-US" sz="1200">
                <a:latin typeface="+mj-lt"/>
                <a:hlinkClick r:id="rId6"/>
              </a:rPr>
              <a:t>TCO</a:t>
            </a:r>
            <a:r>
              <a:rPr lang="ru-RU" sz="1200">
                <a:latin typeface="+mj-lt"/>
              </a:rPr>
              <a:t>.</a:t>
            </a: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 dirty="0">
              <a:latin typeface="+mj-lt"/>
            </a:endParaRPr>
          </a:p>
          <a:p>
            <a:pPr algn="just"/>
            <a:r>
              <a:rPr lang="ru-RU" sz="1200" dirty="0">
                <a:latin typeface="+mj-lt"/>
              </a:rPr>
              <a:t>За 10 месяцев средняя стоимость автомобиля </a:t>
            </a:r>
            <a:r>
              <a:rPr lang="en-US" sz="1200" dirty="0">
                <a:latin typeface="+mj-lt"/>
              </a:rPr>
              <a:t>EXEED VX</a:t>
            </a:r>
            <a:r>
              <a:rPr lang="ru-RU" sz="1200" dirty="0">
                <a:latin typeface="+mj-lt"/>
              </a:rPr>
              <a:t> уменьшилась на 159,9 тыс. рублей. Также снизилась средняя ставка по лизинговому договору с 32% до 29%. В итоге ежемесячный платеж уменьшился на 14,1 тыс. рублей, расходы по договору сократились на 541,1 тыс. рублей, а удорожание сделки – на 5%.</a:t>
            </a:r>
          </a:p>
          <a:p>
            <a:pPr algn="just"/>
            <a:endParaRPr lang="ru-RU" sz="1200" dirty="0">
              <a:latin typeface="+mj-lt"/>
            </a:endParaRPr>
          </a:p>
          <a:p>
            <a:pPr algn="just"/>
            <a:r>
              <a:rPr lang="ru-RU" sz="1200" dirty="0">
                <a:latin typeface="+mj-lt"/>
              </a:rPr>
              <a:t>Таким образом, приобретение автомобиля </a:t>
            </a:r>
            <a:r>
              <a:rPr lang="en-US" sz="1200" dirty="0">
                <a:latin typeface="+mj-lt"/>
              </a:rPr>
              <a:t>EXEED VX</a:t>
            </a:r>
            <a:r>
              <a:rPr lang="ru-RU" sz="1200" dirty="0">
                <a:latin typeface="+mj-lt"/>
              </a:rPr>
              <a:t> в лизинг в текущем году стало выгоднее, чем было в 2024 </a:t>
            </a:r>
            <a:r>
              <a:rPr lang="ru-RU" sz="1200">
                <a:latin typeface="+mj-lt"/>
              </a:rPr>
              <a:t>году.</a:t>
            </a:r>
            <a:endParaRPr lang="ru-RU" sz="1200" dirty="0">
              <a:latin typeface="+mj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F90F51-E16F-471B-B526-557A5DF92EB7}"/>
              </a:ext>
            </a:extLst>
          </p:cNvPr>
          <p:cNvSpPr txBox="1"/>
          <p:nvPr/>
        </p:nvSpPr>
        <p:spPr>
          <a:xfrm>
            <a:off x="1327814" y="5848567"/>
            <a:ext cx="97358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>
                <a:latin typeface="+mj-lt"/>
                <a:hlinkClick r:id="rId6"/>
              </a:rPr>
              <a:t>Онлайн калькулятор DV</a:t>
            </a:r>
            <a:r>
              <a:rPr lang="en-US" sz="1000" dirty="0">
                <a:latin typeface="+mj-lt"/>
                <a:hlinkClick r:id="rId6"/>
              </a:rPr>
              <a:t>-</a:t>
            </a:r>
            <a:r>
              <a:rPr lang="ru-RU" sz="1000" dirty="0">
                <a:latin typeface="+mj-lt"/>
                <a:hlinkClick r:id="rId6"/>
              </a:rPr>
              <a:t>TCO </a:t>
            </a:r>
            <a:r>
              <a:rPr lang="ru-RU" sz="1000" dirty="0">
                <a:latin typeface="+mj-lt"/>
              </a:rPr>
              <a:t>рассчитывает стоимость владения грузовыми, легкими коммерческими, легковыми автомобилями</a:t>
            </a: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7E79C078-EC4A-4A8B-B0D4-CD19D7AB8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745"/>
              </p:ext>
            </p:extLst>
          </p:nvPr>
        </p:nvGraphicFramePr>
        <p:xfrm>
          <a:off x="6090883" y="850437"/>
          <a:ext cx="5936815" cy="4665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8745">
                  <a:extLst>
                    <a:ext uri="{9D8B030D-6E8A-4147-A177-3AD203B41FA5}">
                      <a16:colId xmlns:a16="http://schemas.microsoft.com/office/drawing/2014/main" val="4156761482"/>
                    </a:ext>
                  </a:extLst>
                </a:gridCol>
                <a:gridCol w="1799035">
                  <a:extLst>
                    <a:ext uri="{9D8B030D-6E8A-4147-A177-3AD203B41FA5}">
                      <a16:colId xmlns:a16="http://schemas.microsoft.com/office/drawing/2014/main" val="1178412725"/>
                    </a:ext>
                  </a:extLst>
                </a:gridCol>
                <a:gridCol w="1799035">
                  <a:extLst>
                    <a:ext uri="{9D8B030D-6E8A-4147-A177-3AD203B41FA5}">
                      <a16:colId xmlns:a16="http://schemas.microsoft.com/office/drawing/2014/main" val="200534618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EXEED VX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strike="noStrike">
                          <a:effectLst/>
                          <a:latin typeface="+mn-lt"/>
                        </a:rPr>
                        <a:t>Август 2025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strike="noStrike">
                          <a:effectLst/>
                          <a:latin typeface="+mn-lt"/>
                        </a:rPr>
                        <a:t>Ноябрь 2024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23073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288399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+mn-lt"/>
                        </a:rPr>
                        <a:t>Размеры платежей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+mn-lt"/>
                        </a:rPr>
                        <a:t>руб. с НДС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+mn-lt"/>
                        </a:rPr>
                        <a:t>руб с НДС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60312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Стоимость ТС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6 140 000,00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6 299 900,00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8161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Выкупной Платеж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82006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Лизинговый платеж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202 398,52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216 540,47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553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Аванс клиента, 20%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1 228 000,00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1 259 980,00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42904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Ставка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29%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32%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525333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  Срок договора, мес.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36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36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35416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5287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Расходы по договору, руб.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8 515 346,60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9 056 436,93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1875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Удорожание сделки,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42,67%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47,74%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747998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>
                        <a:lnSpc>
                          <a:spcPts val="1100"/>
                        </a:lnSpc>
                      </a:pPr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Расходы по договору с учетом эффектов, руб.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6 705 326,17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7 122 102,30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35271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485659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Эффекты лизинга, руб.</a:t>
                      </a:r>
                      <a:endParaRPr lang="ru-RU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25657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Эффекты итого, руб.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1 810 020,43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1 934 334,63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52403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Экономия на налогу на прибыль, руб.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1 517 988,87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1 624 053,53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3097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Экономия на НДС, руб.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dirty="0">
                          <a:latin typeface="+mn-lt"/>
                        </a:rPr>
                        <a:t>292 031,55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310 281,10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166680"/>
                  </a:ext>
                </a:extLst>
              </a:tr>
            </a:tbl>
          </a:graphicData>
        </a:graphic>
      </p:graphicFrame>
      <p:pic>
        <p:nvPicPr>
          <p:cNvPr id="29" name="Рисунок 28" descr="Picture background">
            <a:extLst>
              <a:ext uri="{FF2B5EF4-FFF2-40B4-BE49-F238E27FC236}">
                <a16:creationId xmlns:a16="http://schemas.microsoft.com/office/drawing/2014/main" id="{AC70A34A-81F6-4C72-B026-C294E0E26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738" y="1508917"/>
            <a:ext cx="3498786" cy="186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8211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1593</TotalTime>
  <Words>284</Words>
  <Application>Microsoft Office PowerPoint</Application>
  <PresentationFormat>Широкоэкранный</PresentationFormat>
  <Paragraphs>63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Козлов Александр Л</dc:creator>
  <cp:lastModifiedBy>Болушева Ольга Александровна</cp:lastModifiedBy>
  <cp:revision>120</cp:revision>
  <dcterms:created xsi:type="dcterms:W3CDTF">2025-02-12T06:29:35Z</dcterms:created>
  <dcterms:modified xsi:type="dcterms:W3CDTF">2025-08-28T10:00:16Z</dcterms:modified>
</cp:coreProperties>
</file>