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6E5E"/>
    <a:srgbClr val="F5BB93"/>
    <a:srgbClr val="9E480E"/>
    <a:srgbClr val="997300"/>
    <a:srgbClr val="9EC4E6"/>
    <a:srgbClr val="2D72B1"/>
    <a:srgbClr val="76ABDC"/>
    <a:srgbClr val="245A8C"/>
    <a:srgbClr val="5B9BD5"/>
    <a:srgbClr val="2B6C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859" autoAdjust="0"/>
    <p:restoredTop sz="94660"/>
  </p:normalViewPr>
  <p:slideViewPr>
    <p:cSldViewPr snapToGrid="0">
      <p:cViewPr>
        <p:scale>
          <a:sx n="106" d="100"/>
          <a:sy n="106" d="100"/>
        </p:scale>
        <p:origin x="1290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9/15/2025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003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9/15/2025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294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9/15/2025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332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9/15/2025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344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9/15/2025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216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9/15/2025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667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9/15/2025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155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9/15/2025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429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9/15/2025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823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9/15/2025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997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9/15/2025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163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D5989-14C6-404C-8A65-40B5B34DAE63}" type="datetimeFigureOut">
              <a:rPr lang="en-US" smtClean="0"/>
              <a:t>9/15/2025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696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711566" y="663496"/>
            <a:ext cx="8308131" cy="1691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</a:pPr>
            <a:r>
              <a:rPr lang="ru-RU" sz="1200">
                <a:latin typeface="+mj-lt"/>
              </a:rPr>
              <a:t>                   По </a:t>
            </a:r>
            <a:r>
              <a:rPr lang="ru-RU" sz="1200" dirty="0">
                <a:latin typeface="+mj-lt"/>
              </a:rPr>
              <a:t>данным маркетингового агентства НАПИ, за январь-июль 2025 года в финансовый лизинг было выдано 69,3 тыс. единиц оборудования, что на 42,9% меньше, чем за аналогичный период 2024 года. </a:t>
            </a:r>
          </a:p>
          <a:p>
            <a:pPr>
              <a:lnSpc>
                <a:spcPts val="1800"/>
              </a:lnSpc>
            </a:pPr>
            <a:r>
              <a:rPr lang="ru-RU" sz="1200" dirty="0">
                <a:latin typeface="+mj-lt"/>
              </a:rPr>
              <a:t>Рост количества оборудования в договорах лизинга наблюдается в сферах телекоммуникационного (+39,1%), сельскохозяйственного (+47,5%), медицинского (+24,2%) и бурильного оборудования (+54,5%).</a:t>
            </a:r>
          </a:p>
          <a:p>
            <a:pPr>
              <a:lnSpc>
                <a:spcPts val="1800"/>
              </a:lnSpc>
            </a:pPr>
            <a:r>
              <a:rPr lang="ru-RU" sz="1200" dirty="0">
                <a:latin typeface="+mj-lt"/>
              </a:rPr>
              <a:t>Наибольшую долю рынка по прежнему занимают промышленное оборудование (20,2%) и насосное оборудование (17,3%). На третье место по итогам семи месяцев текущего года вышла группа телекоммуникационного оборудования, оргтехники, компьютеров (14,3%), сместив оборудование для нефте- и газодобычи и переработки (</a:t>
            </a:r>
            <a:r>
              <a:rPr lang="ru-RU" sz="1200">
                <a:latin typeface="+mj-lt"/>
              </a:rPr>
              <a:t>13,5%).</a:t>
            </a:r>
            <a:endParaRPr lang="ru-RU" sz="1200" dirty="0"/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68748242-CA8B-4481-9013-A380476B502B}"/>
              </a:ext>
            </a:extLst>
          </p:cNvPr>
          <p:cNvSpPr/>
          <p:nvPr/>
        </p:nvSpPr>
        <p:spPr>
          <a:xfrm>
            <a:off x="2502130" y="278775"/>
            <a:ext cx="651756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ru-RU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Более чем на 40% сократился лизинг оборудования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38610A1-7D20-4801-B9A8-424A2375429D}"/>
              </a:ext>
            </a:extLst>
          </p:cNvPr>
          <p:cNvSpPr txBox="1"/>
          <p:nvPr/>
        </p:nvSpPr>
        <p:spPr>
          <a:xfrm>
            <a:off x="162164" y="2708756"/>
            <a:ext cx="881967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b="1" dirty="0">
                <a:latin typeface="Arial" panose="020B0604020202020204" pitchFamily="34" charset="0"/>
                <a:cs typeface="Arial" panose="020B0604020202020204" pitchFamily="34" charset="0"/>
              </a:rPr>
              <a:t>Динамика количества оборудования в договорах лизинга, тыс. шт. </a:t>
            </a:r>
          </a:p>
        </p:txBody>
      </p:sp>
      <p:sp>
        <p:nvSpPr>
          <p:cNvPr id="2" name="TextBox 8">
            <a:hlinkClick r:id="rId2"/>
            <a:extLst>
              <a:ext uri="{FF2B5EF4-FFF2-40B4-BE49-F238E27FC236}">
                <a16:creationId xmlns:a16="http://schemas.microsoft.com/office/drawing/2014/main" id="{CBCFBD78-F930-41BB-8450-6CCA5ADD029E}"/>
              </a:ext>
            </a:extLst>
          </p:cNvPr>
          <p:cNvSpPr txBox="1"/>
          <p:nvPr/>
        </p:nvSpPr>
        <p:spPr>
          <a:xfrm>
            <a:off x="4611356" y="6579225"/>
            <a:ext cx="3987191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defTabSz="685800">
              <a:defRPr/>
            </a:pPr>
            <a:r>
              <a:rPr lang="ru-RU" sz="800" i="1" dirty="0">
                <a:latin typeface="Arial" panose="020B0604020202020204" pitchFamily="34" charset="0"/>
                <a:cs typeface="Arial" panose="020B0604020202020204" pitchFamily="34" charset="0"/>
              </a:rPr>
              <a:t>Источник: НАПИ / Национальное Агентство Промышленной Информации</a:t>
            </a:r>
            <a:endParaRPr lang="ko-KR" altLang="en-US" sz="800" i="1" dirty="0">
              <a:latin typeface="Arial" panose="020B0604020202020204" pitchFamily="34" charset="0"/>
              <a:ea typeface="맑은 고딕" panose="020B0503020000020004" pitchFamily="34" charset="-127"/>
              <a:cs typeface="Arial" panose="020B0604020202020204" pitchFamily="34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FB3B7851-BFB8-4099-8210-576B175A29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582" y="2962672"/>
            <a:ext cx="8982075" cy="3724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87198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38610A1-7D20-4801-B9A8-424A2375429D}"/>
              </a:ext>
            </a:extLst>
          </p:cNvPr>
          <p:cNvSpPr txBox="1"/>
          <p:nvPr/>
        </p:nvSpPr>
        <p:spPr>
          <a:xfrm>
            <a:off x="215854" y="871870"/>
            <a:ext cx="871229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b="1" dirty="0">
                <a:latin typeface="Arial" panose="020B0604020202020204" pitchFamily="34" charset="0"/>
                <a:cs typeface="Arial" panose="020B0604020202020204" pitchFamily="34" charset="0"/>
              </a:rPr>
              <a:t>Динамика количества оборудования в договорах лизинга, тыс. шт</a:t>
            </a:r>
            <a:r>
              <a:rPr lang="ru-RU" sz="1050" b="1" dirty="0"/>
              <a:t>. </a:t>
            </a:r>
          </a:p>
        </p:txBody>
      </p:sp>
      <p:sp>
        <p:nvSpPr>
          <p:cNvPr id="7" name="TextBox 8">
            <a:hlinkClick r:id="rId2"/>
            <a:extLst>
              <a:ext uri="{FF2B5EF4-FFF2-40B4-BE49-F238E27FC236}">
                <a16:creationId xmlns:a16="http://schemas.microsoft.com/office/drawing/2014/main" id="{9F14FE60-0DC7-4415-9F65-F7719F2256D0}"/>
              </a:ext>
            </a:extLst>
          </p:cNvPr>
          <p:cNvSpPr txBox="1"/>
          <p:nvPr/>
        </p:nvSpPr>
        <p:spPr>
          <a:xfrm>
            <a:off x="4504850" y="6585952"/>
            <a:ext cx="3987191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defTabSz="685800">
              <a:defRPr/>
            </a:pPr>
            <a:r>
              <a:rPr lang="ru-RU" sz="800" i="1" dirty="0">
                <a:latin typeface="Arial" panose="020B0604020202020204" pitchFamily="34" charset="0"/>
                <a:cs typeface="Arial" panose="020B0604020202020204" pitchFamily="34" charset="0"/>
              </a:rPr>
              <a:t>Источник: НАПИ / Национальное Агентство Промышленной Информации</a:t>
            </a:r>
            <a:endParaRPr lang="ko-KR" altLang="en-US" sz="800" i="1" dirty="0">
              <a:latin typeface="Arial" panose="020B0604020202020204" pitchFamily="34" charset="0"/>
              <a:ea typeface="맑은 고딕" panose="020B0503020000020004" pitchFamily="34" charset="-127"/>
              <a:cs typeface="Arial" panose="020B0604020202020204" pitchFamily="34" charset="0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5CDF93E8-0FA6-40BA-B2FF-3D8B8B5ECD1A}"/>
              </a:ext>
            </a:extLst>
          </p:cNvPr>
          <p:cNvSpPr/>
          <p:nvPr/>
        </p:nvSpPr>
        <p:spPr>
          <a:xfrm>
            <a:off x="2502130" y="278775"/>
            <a:ext cx="651756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ru-RU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Более чем на 40% сократился лизинг оборудования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5EC69867-82DE-4A8B-A311-B9A6607107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5854" y="1193631"/>
            <a:ext cx="8734425" cy="5324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281251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258</TotalTime>
  <Words>164</Words>
  <Application>Microsoft Office PowerPoint</Application>
  <PresentationFormat>Экран (4:3)</PresentationFormat>
  <Paragraphs>9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Болушева Ольга Александровна</dc:creator>
  <cp:lastModifiedBy>Болушева Ольга Александровна</cp:lastModifiedBy>
  <cp:revision>59</cp:revision>
  <dcterms:created xsi:type="dcterms:W3CDTF">2022-08-09T13:01:09Z</dcterms:created>
  <dcterms:modified xsi:type="dcterms:W3CDTF">2025-09-15T08:22:05Z</dcterms:modified>
</cp:coreProperties>
</file>