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E65"/>
    <a:srgbClr val="9BC2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0" autoAdjust="0"/>
    <p:restoredTop sz="94660"/>
  </p:normalViewPr>
  <p:slideViewPr>
    <p:cSldViewPr snapToGrid="0">
      <p:cViewPr>
        <p:scale>
          <a:sx n="100" d="100"/>
          <a:sy n="100" d="100"/>
        </p:scale>
        <p:origin x="21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leasingstat.ru/" TargetMode="External"/><Relationship Id="rId4" Type="http://schemas.openxmlformats.org/officeDocument/2006/relationships/hyperlink" Target="http://www.napinfo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E3C3B6E-B0FD-4970-BDEA-A498772D9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999" y="2377664"/>
            <a:ext cx="7105650" cy="3914775"/>
          </a:xfrm>
          <a:prstGeom prst="rect">
            <a:avLst/>
          </a:prstGeom>
        </p:spPr>
      </p:pic>
      <p:sp>
        <p:nvSpPr>
          <p:cNvPr id="2" name="TextBox 8">
            <a:hlinkClick r:id="rId3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786547" y="6326634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B84D6D-B3F9-4FF0-B963-0D21DB1B66A6}"/>
              </a:ext>
            </a:extLst>
          </p:cNvPr>
          <p:cNvSpPr txBox="1"/>
          <p:nvPr/>
        </p:nvSpPr>
        <p:spPr>
          <a:xfrm>
            <a:off x="1061635" y="279400"/>
            <a:ext cx="7883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автомобили </a:t>
            </a:r>
            <a:r>
              <a:rPr lang="ru-RU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корпарки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приобретают в лизинг и без лизинга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E74055-1E15-4BDC-A89A-1ACE348E633F}"/>
              </a:ext>
            </a:extLst>
          </p:cNvPr>
          <p:cNvSpPr txBox="1"/>
          <p:nvPr/>
        </p:nvSpPr>
        <p:spPr>
          <a:xfrm>
            <a:off x="1363133" y="754790"/>
            <a:ext cx="7641382" cy="950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ru-RU" sz="1200" dirty="0">
                <a:latin typeface="+mj-lt"/>
              </a:rPr>
              <a:t>По </a:t>
            </a:r>
            <a:r>
              <a:rPr lang="ru-RU" sz="1200">
                <a:latin typeface="+mj-lt"/>
              </a:rPr>
              <a:t>данным </a:t>
            </a:r>
            <a:r>
              <a:rPr lang="ru-RU" sz="1200">
                <a:latin typeface="+mj-lt"/>
                <a:hlinkClick r:id="rId4"/>
              </a:rPr>
              <a:t>НАПИ</a:t>
            </a:r>
            <a:r>
              <a:rPr lang="ru-RU" sz="1200">
                <a:latin typeface="+mj-lt"/>
              </a:rPr>
              <a:t>, </a:t>
            </a:r>
            <a:r>
              <a:rPr lang="ru-RU" sz="1200" dirty="0">
                <a:latin typeface="+mj-lt"/>
              </a:rPr>
              <a:t>поставки  в лизинг новых легковых автомобилей корпоративным клиентам в январе-июле 2025 года сократились на 41% по сравнению с  семью месяцами прошлого года.  Так по итогам января-июля прошлого года было </a:t>
            </a:r>
            <a:r>
              <a:rPr lang="ru-RU" sz="1200" dirty="0">
                <a:latin typeface="+mj-lt"/>
                <a:hlinkClick r:id="rId5"/>
              </a:rPr>
              <a:t>выдано в лизинг </a:t>
            </a:r>
            <a:r>
              <a:rPr lang="ru-RU" sz="1200" dirty="0">
                <a:latin typeface="+mj-lt"/>
              </a:rPr>
              <a:t>105,0 тыс. новых легковых автомобилей. Без привлечения лизинга корпоративные клиенты в прошлом году приобрели  51,4 тыс. автомобилей, что на 15,4% больше, чем в 2025 году.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4CED89-CC39-41BF-BA52-319311328A38}"/>
              </a:ext>
            </a:extLst>
          </p:cNvPr>
          <p:cNvSpPr txBox="1"/>
          <p:nvPr/>
        </p:nvSpPr>
        <p:spPr>
          <a:xfrm>
            <a:off x="1572211" y="2117155"/>
            <a:ext cx="338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без лизинга январь-июль 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614CCF-5301-4E29-8FE2-BD86FF936E22}"/>
              </a:ext>
            </a:extLst>
          </p:cNvPr>
          <p:cNvSpPr txBox="1"/>
          <p:nvPr/>
        </p:nvSpPr>
        <p:spPr>
          <a:xfrm>
            <a:off x="5272184" y="2117155"/>
            <a:ext cx="33609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в лизинг январь-июль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AEB7DF-D370-4BB6-864D-F3FEFFAF5485}"/>
              </a:ext>
            </a:extLst>
          </p:cNvPr>
          <p:cNvSpPr txBox="1"/>
          <p:nvPr/>
        </p:nvSpPr>
        <p:spPr>
          <a:xfrm>
            <a:off x="1572211" y="4211943"/>
            <a:ext cx="338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без лизинга январь-июль 2025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4CCA93-5675-4434-AF80-13BA2202B512}"/>
              </a:ext>
            </a:extLst>
          </p:cNvPr>
          <p:cNvSpPr txBox="1"/>
          <p:nvPr/>
        </p:nvSpPr>
        <p:spPr>
          <a:xfrm>
            <a:off x="5272184" y="4211942"/>
            <a:ext cx="33609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в лизинг январь-июль 2025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F2BD34-276C-4921-B958-F081135BDDA6}"/>
              </a:ext>
            </a:extLst>
          </p:cNvPr>
          <p:cNvSpPr txBox="1"/>
          <p:nvPr/>
        </p:nvSpPr>
        <p:spPr>
          <a:xfrm>
            <a:off x="1572210" y="1761508"/>
            <a:ext cx="70608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новых корпоративных легковых автомобилей </a:t>
            </a:r>
          </a:p>
        </p:txBody>
      </p:sp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112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17</cp:revision>
  <cp:lastPrinted>2025-09-04T07:54:04Z</cp:lastPrinted>
  <dcterms:created xsi:type="dcterms:W3CDTF">2022-08-09T13:01:09Z</dcterms:created>
  <dcterms:modified xsi:type="dcterms:W3CDTF">2025-09-04T08:50:42Z</dcterms:modified>
</cp:coreProperties>
</file>