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9144000" cy="6858000" type="screen4x3"/>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986A"/>
    <a:srgbClr val="97C0E5"/>
    <a:srgbClr val="87B6E1"/>
    <a:srgbClr val="418BCF"/>
    <a:srgbClr val="EFF6FB"/>
    <a:srgbClr val="69A4D9"/>
    <a:srgbClr val="5497D4"/>
    <a:srgbClr val="FFC611"/>
    <a:srgbClr val="DEEBF6"/>
    <a:srgbClr val="81B2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97" autoAdjust="0"/>
    <p:restoredTop sz="94660"/>
  </p:normalViewPr>
  <p:slideViewPr>
    <p:cSldViewPr snapToGrid="0">
      <p:cViewPr>
        <p:scale>
          <a:sx n="98" d="100"/>
          <a:sy n="98" d="100"/>
        </p:scale>
        <p:origin x="1206"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6900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88029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92533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0634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3D5989-14C6-404C-8A65-40B5B34DAE6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4921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E3D5989-14C6-404C-8A65-40B5B34DAE63}"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57066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E3D5989-14C6-404C-8A65-40B5B34DAE63}"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59015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E3D5989-14C6-404C-8A65-40B5B34DAE63}" type="datetimeFigureOut">
              <a:rPr lang="en-US" smtClean="0"/>
              <a:t>9/10/2025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76342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D5989-14C6-404C-8A65-40B5B34DAE63}" type="datetimeFigureOut">
              <a:rPr lang="en-US" smtClean="0"/>
              <a:t>9/10/2025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19182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31999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4116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D5989-14C6-404C-8A65-40B5B34DAE63}" type="datetimeFigureOut">
              <a:rPr lang="en-US" smtClean="0"/>
              <a:t>9/10/2025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A2F48-50C3-457A-8AE0-18D3E6A1B6D3}" type="slidenum">
              <a:rPr lang="en-US" smtClean="0"/>
              <a:t>‹#›</a:t>
            </a:fld>
            <a:endParaRPr lang="en-US"/>
          </a:p>
        </p:txBody>
      </p:sp>
    </p:spTree>
    <p:extLst>
      <p:ext uri="{BB962C8B-B14F-4D97-AF65-F5344CB8AC3E}">
        <p14:creationId xmlns:p14="http://schemas.microsoft.com/office/powerpoint/2010/main" val="4053696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napinfo.ru/services/corporate-vehicle-market/" TargetMode="External"/><Relationship Id="rId2" Type="http://schemas.openxmlformats.org/officeDocument/2006/relationships/hyperlink" Target="https://en.napinfo.ru/" TargetMode="Externa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hyperlink" Target="http://www.free-powerpoint-templates-design.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2"/>
          <p:cNvSpPr txBox="1">
            <a:spLocks/>
          </p:cNvSpPr>
          <p:nvPr/>
        </p:nvSpPr>
        <p:spPr>
          <a:xfrm>
            <a:off x="1916042" y="226614"/>
            <a:ext cx="7012423" cy="430787"/>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1800" kern="1200">
                <a:solidFill>
                  <a:srgbClr val="2C3E50"/>
                </a:solidFill>
                <a:latin typeface="+mj-lt"/>
                <a:ea typeface="+mj-ea"/>
                <a:cs typeface="+mj-cs"/>
              </a:defRPr>
            </a:lvl1pPr>
          </a:lstStyle>
          <a:p>
            <a:endParaRPr lang="ru-RU" sz="1600" dirty="0">
              <a:solidFill>
                <a:srgbClr val="00B050"/>
              </a:solidFill>
              <a:latin typeface="Arial" panose="020B0604020202020204" pitchFamily="34" charset="0"/>
              <a:cs typeface="Arial" panose="020B0604020202020204" pitchFamily="34" charset="0"/>
            </a:endParaRPr>
          </a:p>
        </p:txBody>
      </p:sp>
      <p:sp>
        <p:nvSpPr>
          <p:cNvPr id="3" name="TextBox 2"/>
          <p:cNvSpPr txBox="1"/>
          <p:nvPr/>
        </p:nvSpPr>
        <p:spPr>
          <a:xfrm>
            <a:off x="769120" y="741564"/>
            <a:ext cx="8159345" cy="1754326"/>
          </a:xfrm>
          <a:prstGeom prst="rect">
            <a:avLst/>
          </a:prstGeom>
          <a:noFill/>
        </p:spPr>
        <p:txBody>
          <a:bodyPr wrap="square" rtlCol="0">
            <a:spAutoFit/>
          </a:bodyPr>
          <a:lstStyle/>
          <a:p>
            <a:pPr algn="just"/>
            <a:r>
              <a:rPr lang="ru-RU" sz="1200">
                <a:latin typeface="+mj-lt"/>
              </a:rPr>
              <a:t>                      </a:t>
            </a:r>
            <a:r>
              <a:rPr lang="en-US" sz="1200">
                <a:latin typeface="+mj-lt"/>
              </a:rPr>
              <a:t>The </a:t>
            </a:r>
            <a:r>
              <a:rPr lang="en-US" sz="1200" dirty="0">
                <a:latin typeface="+mj-lt"/>
              </a:rPr>
              <a:t>marketing agency </a:t>
            </a:r>
            <a:r>
              <a:rPr lang="en-US" sz="1200" dirty="0" err="1">
                <a:latin typeface="+mj-lt"/>
                <a:hlinkClick r:id="rId2"/>
              </a:rPr>
              <a:t>NAPI</a:t>
            </a:r>
            <a:r>
              <a:rPr lang="en-US" sz="1200" dirty="0">
                <a:latin typeface="+mj-lt"/>
              </a:rPr>
              <a:t> analyzed sales of new special purpose vehicles on truck chassis in January-July 2025. Over the first seven months of the current year, 11.4 thousand new special purpose vehicles on truck chassis were sold, which was a 26.1% decline on the similar period of 2024. Truck cranes (14.1%), tankers (10.9%) and </a:t>
            </a:r>
            <a:r>
              <a:rPr lang="en-US" sz="1200" dirty="0" err="1">
                <a:latin typeface="+mj-lt"/>
              </a:rPr>
              <a:t>dropside</a:t>
            </a:r>
            <a:r>
              <a:rPr lang="en-US" sz="1200" dirty="0">
                <a:latin typeface="+mj-lt"/>
              </a:rPr>
              <a:t> vehicles with manipulators (10.5%) accounted for the largest share of sales. TOP-10 accounted for 67.5% of all sales of new special purpose vehicles on truck chassis. </a:t>
            </a:r>
            <a:endParaRPr lang="ru-RU" sz="1200" dirty="0">
              <a:latin typeface="+mj-lt"/>
            </a:endParaRPr>
          </a:p>
          <a:p>
            <a:pPr algn="just"/>
            <a:endParaRPr lang="ru-RU" sz="1200" dirty="0">
              <a:latin typeface="+mj-lt"/>
            </a:endParaRPr>
          </a:p>
          <a:p>
            <a:pPr algn="just"/>
            <a:r>
              <a:rPr lang="en-US" sz="1200" dirty="0">
                <a:latin typeface="+mj-lt"/>
              </a:rPr>
              <a:t>Over seven months of the current year, 39.8% of all </a:t>
            </a:r>
            <a:r>
              <a:rPr lang="en-US" sz="1200" dirty="0">
                <a:latin typeface="+mj-lt"/>
                <a:hlinkClick r:id="rId3"/>
              </a:rPr>
              <a:t>special purpose vehicles on truck chassis</a:t>
            </a:r>
            <a:r>
              <a:rPr lang="ru-RU" sz="1200" dirty="0">
                <a:latin typeface="+mj-lt"/>
                <a:hlinkClick r:id="rId3"/>
              </a:rPr>
              <a:t> </a:t>
            </a:r>
            <a:r>
              <a:rPr lang="en-US" sz="1200" dirty="0">
                <a:latin typeface="+mj-lt"/>
              </a:rPr>
              <a:t>sold were leased, which was 14.7 p.p. less than last year, when 54.5% of special purpose vehicles were leased. Of all types of special purpose vehicles on truck chassis, the largest share of leasing in the sales composition in 2024 and 2025 belongs to concrete mixers - 77.2% and 59.9%, respectively.  </a:t>
            </a:r>
            <a:endParaRPr lang="ru-RU" sz="1200" dirty="0">
              <a:latin typeface="+mj-lt"/>
            </a:endParaRPr>
          </a:p>
        </p:txBody>
      </p:sp>
      <p:sp>
        <p:nvSpPr>
          <p:cNvPr id="15" name="TextBox 14">
            <a:hlinkClick r:id="rId4"/>
            <a:extLst>
              <a:ext uri="{FF2B5EF4-FFF2-40B4-BE49-F238E27FC236}">
                <a16:creationId xmlns:a16="http://schemas.microsoft.com/office/drawing/2014/main" id="{367F19FD-A728-244F-A721-C32F573A2B6C}"/>
              </a:ext>
            </a:extLst>
          </p:cNvPr>
          <p:cNvSpPr txBox="1"/>
          <p:nvPr/>
        </p:nvSpPr>
        <p:spPr>
          <a:xfrm>
            <a:off x="4572001" y="6227225"/>
            <a:ext cx="4269290" cy="230832"/>
          </a:xfrm>
          <a:prstGeom prst="rect">
            <a:avLst/>
          </a:prstGeom>
          <a:solidFill>
            <a:schemeClr val="bg1"/>
          </a:solidFill>
        </p:spPr>
        <p:txBody>
          <a:bodyPr wrap="square" rtlCol="0">
            <a:spAutoFit/>
          </a:bodyPr>
          <a:lstStyle/>
          <a:p>
            <a:pPr algn="r"/>
            <a:r>
              <a:rPr lang="en-US" sz="900" i="1" dirty="0">
                <a:latin typeface="Arial" panose="020B0604020202020204" pitchFamily="34" charset="0"/>
                <a:cs typeface="Arial" panose="020B0604020202020204" pitchFamily="34" charset="0"/>
              </a:rPr>
              <a:t>Source</a:t>
            </a:r>
            <a:r>
              <a:rPr lang="ru-RU" sz="900" i="1" dirty="0">
                <a:latin typeface="Arial" panose="020B0604020202020204" pitchFamily="34" charset="0"/>
                <a:cs typeface="Arial" panose="020B0604020202020204" pitchFamily="34" charset="0"/>
              </a:rPr>
              <a:t>: </a:t>
            </a:r>
            <a:r>
              <a:rPr lang="en-US" sz="900" i="1" dirty="0" err="1">
                <a:latin typeface="Arial" panose="020B0604020202020204" pitchFamily="34" charset="0"/>
                <a:cs typeface="Arial" panose="020B0604020202020204" pitchFamily="34" charset="0"/>
              </a:rPr>
              <a:t>NAPI</a:t>
            </a:r>
            <a:r>
              <a:rPr lang="ru-RU" sz="900" i="1" dirty="0">
                <a:latin typeface="Arial" panose="020B0604020202020204" pitchFamily="34" charset="0"/>
                <a:cs typeface="Arial" panose="020B0604020202020204" pitchFamily="34" charset="0"/>
              </a:rPr>
              <a:t> (</a:t>
            </a:r>
            <a:r>
              <a:rPr lang="en-US" sz="900" i="1" dirty="0">
                <a:latin typeface="Arial" panose="020B0604020202020204" pitchFamily="34" charset="0"/>
                <a:cs typeface="Arial" panose="020B0604020202020204" pitchFamily="34" charset="0"/>
              </a:rPr>
              <a:t>National Industrial Information Agency</a:t>
            </a:r>
            <a:r>
              <a:rPr lang="ru-RU" sz="900" i="1" dirty="0">
                <a:latin typeface="Arial" panose="020B0604020202020204" pitchFamily="34" charset="0"/>
                <a:cs typeface="Arial" panose="020B0604020202020204" pitchFamily="34" charset="0"/>
              </a:rPr>
              <a:t>)</a:t>
            </a:r>
          </a:p>
        </p:txBody>
      </p:sp>
      <p:sp>
        <p:nvSpPr>
          <p:cNvPr id="5" name="Прямоугольник 4"/>
          <p:cNvSpPr/>
          <p:nvPr/>
        </p:nvSpPr>
        <p:spPr>
          <a:xfrm>
            <a:off x="1571215" y="2614231"/>
            <a:ext cx="7179678" cy="253916"/>
          </a:xfrm>
          <a:prstGeom prst="rect">
            <a:avLst/>
          </a:prstGeom>
        </p:spPr>
        <p:txBody>
          <a:bodyPr wrap="square">
            <a:spAutoFit/>
          </a:bodyPr>
          <a:lstStyle/>
          <a:p>
            <a:pPr algn="ctr">
              <a:defRPr sz="1400" b="1" i="0" u="none" strike="noStrike" kern="1200" spc="0" baseline="0">
                <a:solidFill>
                  <a:prstClr val="black"/>
                </a:solidFill>
                <a:latin typeface="+mj-lt"/>
                <a:ea typeface="+mn-ea"/>
                <a:cs typeface="+mn-cs"/>
              </a:defRPr>
            </a:pPr>
            <a:r>
              <a:rPr lang="en-US" sz="1000" dirty="0">
                <a:latin typeface="Arial" panose="020B0604020202020204" pitchFamily="34" charset="0"/>
                <a:cs typeface="Arial" panose="020B0604020202020204" pitchFamily="34" charset="0"/>
              </a:rPr>
              <a:t>Sales</a:t>
            </a:r>
            <a:r>
              <a:rPr lang="ru-RU" sz="10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of new special purpose vehicles on truck chassis</a:t>
            </a:r>
            <a:r>
              <a:rPr lang="ru-RU" sz="10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thousand units</a:t>
            </a:r>
            <a:endParaRPr lang="ru-RU" sz="1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266108CD-F6AD-46CC-AB1C-CA9C1EFF6451}"/>
              </a:ext>
            </a:extLst>
          </p:cNvPr>
          <p:cNvSpPr txBox="1"/>
          <p:nvPr/>
        </p:nvSpPr>
        <p:spPr>
          <a:xfrm>
            <a:off x="1571215" y="284669"/>
            <a:ext cx="7270075" cy="338554"/>
          </a:xfrm>
          <a:prstGeom prst="rect">
            <a:avLst/>
          </a:prstGeom>
          <a:noFill/>
        </p:spPr>
        <p:txBody>
          <a:bodyPr wrap="square" rtlCol="0">
            <a:spAutoFit/>
          </a:bodyPr>
          <a:lstStyle/>
          <a:p>
            <a:pPr algn="r"/>
            <a:r>
              <a:rPr lang="en-US" sz="1600" dirty="0">
                <a:solidFill>
                  <a:srgbClr val="FF0000"/>
                </a:solidFill>
                <a:latin typeface="Arial" panose="020B0604020202020204" pitchFamily="34" charset="0"/>
                <a:cs typeface="Arial" panose="020B0604020202020204" pitchFamily="34" charset="0"/>
              </a:rPr>
              <a:t>Leasing of special purpose vehicles on truck chassis has decreased</a:t>
            </a:r>
            <a:endParaRPr lang="ru-RU" sz="1600" dirty="0">
              <a:solidFill>
                <a:srgbClr val="FF0000"/>
              </a:solidFill>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16ABC053-509A-4B10-ABAE-ACBEEBB16BC7}"/>
              </a:ext>
            </a:extLst>
          </p:cNvPr>
          <p:cNvPicPr>
            <a:picLocks noChangeAspect="1"/>
          </p:cNvPicPr>
          <p:nvPr/>
        </p:nvPicPr>
        <p:blipFill>
          <a:blip r:embed="rId5"/>
          <a:stretch>
            <a:fillRect/>
          </a:stretch>
        </p:blipFill>
        <p:spPr>
          <a:xfrm>
            <a:off x="819717" y="2941100"/>
            <a:ext cx="8058150" cy="3286125"/>
          </a:xfrm>
          <a:prstGeom prst="rect">
            <a:avLst/>
          </a:prstGeom>
        </p:spPr>
      </p:pic>
    </p:spTree>
    <p:extLst>
      <p:ext uri="{BB962C8B-B14F-4D97-AF65-F5344CB8AC3E}">
        <p14:creationId xmlns:p14="http://schemas.microsoft.com/office/powerpoint/2010/main" val="2204108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2"/>
          <p:cNvSpPr txBox="1">
            <a:spLocks/>
          </p:cNvSpPr>
          <p:nvPr/>
        </p:nvSpPr>
        <p:spPr>
          <a:xfrm>
            <a:off x="1916042" y="226614"/>
            <a:ext cx="7012423" cy="430787"/>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1800" kern="1200">
                <a:solidFill>
                  <a:srgbClr val="2C3E50"/>
                </a:solidFill>
                <a:latin typeface="+mj-lt"/>
                <a:ea typeface="+mj-ea"/>
                <a:cs typeface="+mj-cs"/>
              </a:defRPr>
            </a:lvl1pPr>
          </a:lstStyle>
          <a:p>
            <a:endParaRPr lang="ru-RU" sz="1600" dirty="0">
              <a:solidFill>
                <a:srgbClr val="00B050"/>
              </a:solidFill>
              <a:latin typeface="Arial" panose="020B0604020202020204" pitchFamily="34" charset="0"/>
              <a:cs typeface="Arial" panose="020B0604020202020204" pitchFamily="34" charset="0"/>
            </a:endParaRPr>
          </a:p>
        </p:txBody>
      </p:sp>
      <p:sp>
        <p:nvSpPr>
          <p:cNvPr id="15" name="TextBox 14">
            <a:hlinkClick r:id="rId2"/>
            <a:extLst>
              <a:ext uri="{FF2B5EF4-FFF2-40B4-BE49-F238E27FC236}">
                <a16:creationId xmlns:a16="http://schemas.microsoft.com/office/drawing/2014/main" id="{367F19FD-A728-244F-A721-C32F573A2B6C}"/>
              </a:ext>
            </a:extLst>
          </p:cNvPr>
          <p:cNvSpPr txBox="1"/>
          <p:nvPr/>
        </p:nvSpPr>
        <p:spPr>
          <a:xfrm>
            <a:off x="4338398" y="4819043"/>
            <a:ext cx="4356465" cy="230832"/>
          </a:xfrm>
          <a:prstGeom prst="rect">
            <a:avLst/>
          </a:prstGeom>
          <a:solidFill>
            <a:schemeClr val="bg1"/>
          </a:solidFill>
        </p:spPr>
        <p:txBody>
          <a:bodyPr wrap="square" rtlCol="0">
            <a:spAutoFit/>
          </a:bodyPr>
          <a:lstStyle/>
          <a:p>
            <a:pPr algn="r"/>
            <a:r>
              <a:rPr lang="en-US" sz="900" i="1" dirty="0">
                <a:latin typeface="Arial" panose="020B0604020202020204" pitchFamily="34" charset="0"/>
                <a:cs typeface="Arial" panose="020B0604020202020204" pitchFamily="34" charset="0"/>
              </a:rPr>
              <a:t>Source</a:t>
            </a:r>
            <a:r>
              <a:rPr lang="ru-RU" sz="900" i="1" dirty="0">
                <a:latin typeface="Arial" panose="020B0604020202020204" pitchFamily="34" charset="0"/>
                <a:cs typeface="Arial" panose="020B0604020202020204" pitchFamily="34" charset="0"/>
              </a:rPr>
              <a:t>: </a:t>
            </a:r>
            <a:r>
              <a:rPr lang="en-US" sz="900" i="1" dirty="0" err="1">
                <a:latin typeface="Arial" panose="020B0604020202020204" pitchFamily="34" charset="0"/>
                <a:cs typeface="Arial" panose="020B0604020202020204" pitchFamily="34" charset="0"/>
              </a:rPr>
              <a:t>NAPI</a:t>
            </a:r>
            <a:r>
              <a:rPr lang="ru-RU" sz="900" i="1" dirty="0">
                <a:latin typeface="Arial" panose="020B0604020202020204" pitchFamily="34" charset="0"/>
                <a:cs typeface="Arial" panose="020B0604020202020204" pitchFamily="34" charset="0"/>
              </a:rPr>
              <a:t> (</a:t>
            </a:r>
            <a:r>
              <a:rPr lang="en-US" sz="900" i="1" dirty="0">
                <a:latin typeface="Arial" panose="020B0604020202020204" pitchFamily="34" charset="0"/>
                <a:cs typeface="Arial" panose="020B0604020202020204" pitchFamily="34" charset="0"/>
              </a:rPr>
              <a:t>National Industrial Information Agency</a:t>
            </a:r>
            <a:r>
              <a:rPr lang="ru-RU" sz="900" i="1" dirty="0">
                <a:latin typeface="Arial" panose="020B0604020202020204" pitchFamily="34" charset="0"/>
                <a:cs typeface="Arial" panose="020B0604020202020204" pitchFamily="34" charset="0"/>
              </a:rPr>
              <a:t>)</a:t>
            </a:r>
          </a:p>
        </p:txBody>
      </p:sp>
      <p:sp>
        <p:nvSpPr>
          <p:cNvPr id="13" name="Прямоугольник 12"/>
          <p:cNvSpPr/>
          <p:nvPr/>
        </p:nvSpPr>
        <p:spPr>
          <a:xfrm>
            <a:off x="1542464" y="947630"/>
            <a:ext cx="7152400" cy="253916"/>
          </a:xfrm>
          <a:prstGeom prst="rect">
            <a:avLst/>
          </a:prstGeom>
        </p:spPr>
        <p:txBody>
          <a:bodyPr wrap="square">
            <a:spAutoFit/>
          </a:bodyPr>
          <a:lstStyle/>
          <a:p>
            <a:pPr algn="ctr">
              <a:defRPr sz="1400" b="1" i="0" u="none" strike="noStrike" kern="1200" spc="0" baseline="0">
                <a:solidFill>
                  <a:prstClr val="black"/>
                </a:solidFill>
                <a:latin typeface="+mj-lt"/>
                <a:ea typeface="+mn-ea"/>
                <a:cs typeface="+mn-cs"/>
              </a:defRPr>
            </a:pPr>
            <a:r>
              <a:rPr lang="en-US" sz="1050" dirty="0">
                <a:latin typeface="Arial" panose="020B0604020202020204" pitchFamily="34" charset="0"/>
                <a:cs typeface="Arial" panose="020B0604020202020204" pitchFamily="34" charset="0"/>
              </a:rPr>
              <a:t>New special purpose vehicle market composition</a:t>
            </a:r>
            <a:endParaRPr lang="ru-RU" sz="105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6B608F7-A1C6-48D2-B13D-7FC7B79BFDB0}"/>
              </a:ext>
            </a:extLst>
          </p:cNvPr>
          <p:cNvSpPr txBox="1"/>
          <p:nvPr/>
        </p:nvSpPr>
        <p:spPr>
          <a:xfrm>
            <a:off x="1457325" y="284669"/>
            <a:ext cx="7383965" cy="338554"/>
          </a:xfrm>
          <a:prstGeom prst="rect">
            <a:avLst/>
          </a:prstGeom>
          <a:noFill/>
        </p:spPr>
        <p:txBody>
          <a:bodyPr wrap="square" rtlCol="0">
            <a:spAutoFit/>
          </a:bodyPr>
          <a:lstStyle/>
          <a:p>
            <a:pPr algn="r"/>
            <a:r>
              <a:rPr lang="en-US" sz="1600" dirty="0">
                <a:solidFill>
                  <a:srgbClr val="FF0000"/>
                </a:solidFill>
                <a:latin typeface="Arial" panose="020B0604020202020204" pitchFamily="34" charset="0"/>
                <a:cs typeface="Arial" panose="020B0604020202020204" pitchFamily="34" charset="0"/>
              </a:rPr>
              <a:t>Leasing of special purpose vehicles on truck chassis has decreased</a:t>
            </a:r>
            <a:endParaRPr lang="ru-RU" sz="1600" dirty="0">
              <a:solidFill>
                <a:srgbClr val="FF0000"/>
              </a:solidFill>
              <a:latin typeface="Arial" panose="020B0604020202020204" pitchFamily="34" charset="0"/>
              <a:cs typeface="Arial" panose="020B0604020202020204" pitchFamily="34" charset="0"/>
            </a:endParaRPr>
          </a:p>
        </p:txBody>
      </p:sp>
      <p:graphicFrame>
        <p:nvGraphicFramePr>
          <p:cNvPr id="9" name="Таблица 8">
            <a:extLst>
              <a:ext uri="{FF2B5EF4-FFF2-40B4-BE49-F238E27FC236}">
                <a16:creationId xmlns:a16="http://schemas.microsoft.com/office/drawing/2014/main" id="{87E5D862-6D33-40D2-A114-FF7A81467583}"/>
              </a:ext>
            </a:extLst>
          </p:cNvPr>
          <p:cNvGraphicFramePr>
            <a:graphicFrameLocks noGrp="1"/>
          </p:cNvGraphicFramePr>
          <p:nvPr>
            <p:extLst>
              <p:ext uri="{D42A27DB-BD31-4B8C-83A1-F6EECF244321}">
                <p14:modId xmlns:p14="http://schemas.microsoft.com/office/powerpoint/2010/main" val="1484199927"/>
              </p:ext>
            </p:extLst>
          </p:nvPr>
        </p:nvGraphicFramePr>
        <p:xfrm>
          <a:off x="929183" y="-3748818"/>
          <a:ext cx="7152400" cy="3181178"/>
        </p:xfrm>
        <a:graphic>
          <a:graphicData uri="http://schemas.openxmlformats.org/drawingml/2006/table">
            <a:tbl>
              <a:tblPr>
                <a:tableStyleId>{22838BEF-8BB2-4498-84A7-C5851F593DF1}</a:tableStyleId>
              </a:tblPr>
              <a:tblGrid>
                <a:gridCol w="2184400">
                  <a:extLst>
                    <a:ext uri="{9D8B030D-6E8A-4147-A177-3AD203B41FA5}">
                      <a16:colId xmlns:a16="http://schemas.microsoft.com/office/drawing/2014/main" val="783292015"/>
                    </a:ext>
                  </a:extLst>
                </a:gridCol>
                <a:gridCol w="828000">
                  <a:extLst>
                    <a:ext uri="{9D8B030D-6E8A-4147-A177-3AD203B41FA5}">
                      <a16:colId xmlns:a16="http://schemas.microsoft.com/office/drawing/2014/main" val="3313159847"/>
                    </a:ext>
                  </a:extLst>
                </a:gridCol>
                <a:gridCol w="828000">
                  <a:extLst>
                    <a:ext uri="{9D8B030D-6E8A-4147-A177-3AD203B41FA5}">
                      <a16:colId xmlns:a16="http://schemas.microsoft.com/office/drawing/2014/main" val="2345518763"/>
                    </a:ext>
                  </a:extLst>
                </a:gridCol>
                <a:gridCol w="828000">
                  <a:extLst>
                    <a:ext uri="{9D8B030D-6E8A-4147-A177-3AD203B41FA5}">
                      <a16:colId xmlns:a16="http://schemas.microsoft.com/office/drawing/2014/main" val="2921131243"/>
                    </a:ext>
                  </a:extLst>
                </a:gridCol>
                <a:gridCol w="828000">
                  <a:extLst>
                    <a:ext uri="{9D8B030D-6E8A-4147-A177-3AD203B41FA5}">
                      <a16:colId xmlns:a16="http://schemas.microsoft.com/office/drawing/2014/main" val="4254310862"/>
                    </a:ext>
                  </a:extLst>
                </a:gridCol>
                <a:gridCol w="828000">
                  <a:extLst>
                    <a:ext uri="{9D8B030D-6E8A-4147-A177-3AD203B41FA5}">
                      <a16:colId xmlns:a16="http://schemas.microsoft.com/office/drawing/2014/main" val="1531731406"/>
                    </a:ext>
                  </a:extLst>
                </a:gridCol>
                <a:gridCol w="828000">
                  <a:extLst>
                    <a:ext uri="{9D8B030D-6E8A-4147-A177-3AD203B41FA5}">
                      <a16:colId xmlns:a16="http://schemas.microsoft.com/office/drawing/2014/main" val="2497664020"/>
                    </a:ext>
                  </a:extLst>
                </a:gridCol>
              </a:tblGrid>
              <a:tr h="373178">
                <a:tc>
                  <a:txBody>
                    <a:bodyPr/>
                    <a:lstStyle/>
                    <a:p>
                      <a:pPr algn="l" fontAlgn="b"/>
                      <a:r>
                        <a:rPr lang="en-US" sz="1100" b="1" u="none" strike="noStrike" dirty="0">
                          <a:solidFill>
                            <a:schemeClr val="tx1"/>
                          </a:solidFill>
                          <a:effectLst/>
                        </a:rPr>
                        <a:t>Vehicle type</a:t>
                      </a:r>
                      <a:endParaRPr lang="ru-RU" sz="1100" b="1" i="0" u="none" strike="noStrike" dirty="0">
                        <a:solidFill>
                          <a:schemeClr val="tx1"/>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tc>
                  <a:txBody>
                    <a:bodyPr/>
                    <a:lstStyle/>
                    <a:p>
                      <a:pPr algn="ctr" fontAlgn="b"/>
                      <a:r>
                        <a:rPr lang="ru-RU" sz="1100" b="1" u="none" strike="noStrike">
                          <a:solidFill>
                            <a:schemeClr val="tx1"/>
                          </a:solidFill>
                          <a:effectLst/>
                        </a:rPr>
                        <a:t>2024 </a:t>
                      </a:r>
                      <a:br>
                        <a:rPr lang="ru-RU" sz="1100" b="1" u="none" strike="noStrike">
                          <a:solidFill>
                            <a:schemeClr val="tx1"/>
                          </a:solidFill>
                          <a:effectLst/>
                        </a:rPr>
                      </a:br>
                      <a:r>
                        <a:rPr lang="ru-RU" sz="1100" b="1" u="none" strike="noStrike">
                          <a:solidFill>
                            <a:schemeClr val="tx1"/>
                          </a:solidFill>
                          <a:effectLst/>
                        </a:rPr>
                        <a:t>(</a:t>
                      </a:r>
                      <a:r>
                        <a:rPr lang="ru-RU" sz="1100" b="1" u="none" strike="noStrike" dirty="0">
                          <a:solidFill>
                            <a:schemeClr val="tx1"/>
                          </a:solidFill>
                          <a:effectLst/>
                        </a:rPr>
                        <a:t>01-07)</a:t>
                      </a:r>
                      <a:endParaRPr lang="ru-RU" sz="1100" b="1" i="0" u="none" strike="noStrike" dirty="0">
                        <a:solidFill>
                          <a:schemeClr val="tx1"/>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tc>
                  <a:txBody>
                    <a:bodyPr/>
                    <a:lstStyle/>
                    <a:p>
                      <a:pPr algn="ctr" fontAlgn="b"/>
                      <a:r>
                        <a:rPr lang="ru-RU" sz="1100" b="1" u="none" strike="noStrike">
                          <a:solidFill>
                            <a:schemeClr val="tx1"/>
                          </a:solidFill>
                          <a:effectLst/>
                        </a:rPr>
                        <a:t>2025 </a:t>
                      </a:r>
                      <a:br>
                        <a:rPr lang="ru-RU" sz="1100" b="1" u="none" strike="noStrike">
                          <a:solidFill>
                            <a:schemeClr val="tx1"/>
                          </a:solidFill>
                          <a:effectLst/>
                        </a:rPr>
                      </a:br>
                      <a:r>
                        <a:rPr lang="ru-RU" sz="1100" b="1" u="none" strike="noStrike">
                          <a:solidFill>
                            <a:schemeClr val="tx1"/>
                          </a:solidFill>
                          <a:effectLst/>
                        </a:rPr>
                        <a:t>(</a:t>
                      </a:r>
                      <a:r>
                        <a:rPr lang="ru-RU" sz="1100" b="1" u="none" strike="noStrike" dirty="0">
                          <a:solidFill>
                            <a:schemeClr val="tx1"/>
                          </a:solidFill>
                          <a:effectLst/>
                        </a:rPr>
                        <a:t>01-07)</a:t>
                      </a:r>
                      <a:endParaRPr lang="ru-RU" sz="1100" b="1" i="0" u="none" strike="noStrike" dirty="0">
                        <a:solidFill>
                          <a:schemeClr val="tx1"/>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tc>
                  <a:txBody>
                    <a:bodyPr/>
                    <a:lstStyle/>
                    <a:p>
                      <a:pPr algn="ctr" fontAlgn="b"/>
                      <a:r>
                        <a:rPr lang="en-US" sz="1100" b="1" u="none" strike="noStrike" dirty="0">
                          <a:solidFill>
                            <a:schemeClr val="tx1"/>
                          </a:solidFill>
                          <a:effectLst/>
                        </a:rPr>
                        <a:t>Dynamics</a:t>
                      </a:r>
                      <a:r>
                        <a:rPr lang="ru-RU" sz="1100" b="1" u="none" strike="noStrike" dirty="0">
                          <a:solidFill>
                            <a:schemeClr val="tx1"/>
                          </a:solidFill>
                          <a:effectLst/>
                        </a:rPr>
                        <a:t>,</a:t>
                      </a:r>
                      <a:br>
                        <a:rPr lang="ru-RU" sz="1100" b="1" u="none" strike="noStrike" dirty="0">
                          <a:solidFill>
                            <a:schemeClr val="tx1"/>
                          </a:solidFill>
                          <a:effectLst/>
                        </a:rPr>
                      </a:br>
                      <a:r>
                        <a:rPr lang="ru-RU" sz="1100" b="1" u="none" strike="noStrike" dirty="0">
                          <a:solidFill>
                            <a:schemeClr val="tx1"/>
                          </a:solidFill>
                          <a:effectLst/>
                        </a:rPr>
                        <a:t>%</a:t>
                      </a:r>
                      <a:endParaRPr lang="ru-RU" sz="1100" b="1" i="0" u="none" strike="noStrike" dirty="0">
                        <a:solidFill>
                          <a:schemeClr val="tx1"/>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tc>
                  <a:txBody>
                    <a:bodyPr/>
                    <a:lstStyle/>
                    <a:p>
                      <a:pPr algn="ctr" fontAlgn="b"/>
                      <a:r>
                        <a:rPr lang="en-US" sz="1100" b="1" u="none" strike="noStrike" dirty="0">
                          <a:solidFill>
                            <a:schemeClr val="tx1"/>
                          </a:solidFill>
                          <a:effectLst/>
                        </a:rPr>
                        <a:t>Share</a:t>
                      </a:r>
                      <a:r>
                        <a:rPr lang="ru-RU" sz="1100" b="1" u="none" strike="noStrike" dirty="0">
                          <a:solidFill>
                            <a:schemeClr val="tx1"/>
                          </a:solidFill>
                          <a:effectLst/>
                        </a:rPr>
                        <a:t>, </a:t>
                      </a:r>
                      <a:br>
                        <a:rPr lang="ru-RU" sz="1100" b="1" u="none" strike="noStrike" dirty="0">
                          <a:solidFill>
                            <a:schemeClr val="tx1"/>
                          </a:solidFill>
                          <a:effectLst/>
                        </a:rPr>
                      </a:br>
                      <a:r>
                        <a:rPr lang="ru-RU" sz="1100" b="1" u="none" strike="noStrike" dirty="0">
                          <a:solidFill>
                            <a:schemeClr val="tx1"/>
                          </a:solidFill>
                          <a:effectLst/>
                        </a:rPr>
                        <a:t>2024 (01-07)</a:t>
                      </a:r>
                      <a:endParaRPr lang="ru-RU" sz="1100" b="1" i="0" u="none" strike="noStrike" dirty="0">
                        <a:solidFill>
                          <a:schemeClr val="tx1"/>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tc>
                  <a:txBody>
                    <a:bodyPr/>
                    <a:lstStyle/>
                    <a:p>
                      <a:pPr algn="ctr" fontAlgn="b"/>
                      <a:r>
                        <a:rPr lang="en-US" sz="1100" b="1" u="none" strike="noStrike" dirty="0">
                          <a:solidFill>
                            <a:schemeClr val="tx1"/>
                          </a:solidFill>
                          <a:effectLst/>
                        </a:rPr>
                        <a:t>Share</a:t>
                      </a:r>
                      <a:r>
                        <a:rPr lang="ru-RU" sz="1100" b="1" u="none" strike="noStrike" dirty="0">
                          <a:solidFill>
                            <a:schemeClr val="tx1"/>
                          </a:solidFill>
                          <a:effectLst/>
                        </a:rPr>
                        <a:t>, </a:t>
                      </a:r>
                      <a:br>
                        <a:rPr lang="ru-RU" sz="1100" b="1" u="none" strike="noStrike" dirty="0">
                          <a:solidFill>
                            <a:schemeClr val="tx1"/>
                          </a:solidFill>
                          <a:effectLst/>
                        </a:rPr>
                      </a:br>
                      <a:r>
                        <a:rPr lang="ru-RU" sz="1100" b="1" u="none" strike="noStrike" dirty="0">
                          <a:solidFill>
                            <a:schemeClr val="tx1"/>
                          </a:solidFill>
                          <a:effectLst/>
                        </a:rPr>
                        <a:t>2025 (01-07)</a:t>
                      </a:r>
                      <a:endParaRPr lang="ru-RU" sz="1100" b="1" i="0" u="none" strike="noStrike" dirty="0">
                        <a:solidFill>
                          <a:schemeClr val="tx1"/>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tc>
                  <a:txBody>
                    <a:bodyPr/>
                    <a:lstStyle/>
                    <a:p>
                      <a:pPr algn="ctr" fontAlgn="b"/>
                      <a:r>
                        <a:rPr lang="en-US" sz="1100" b="1" u="none" strike="noStrike" dirty="0">
                          <a:solidFill>
                            <a:schemeClr val="tx1"/>
                          </a:solidFill>
                          <a:effectLst/>
                        </a:rPr>
                        <a:t>Dynamics</a:t>
                      </a:r>
                      <a:r>
                        <a:rPr lang="ru-RU" sz="1100" b="1" u="none" strike="noStrike" dirty="0">
                          <a:solidFill>
                            <a:schemeClr val="tx1"/>
                          </a:solidFill>
                          <a:effectLst/>
                        </a:rPr>
                        <a:t>, </a:t>
                      </a:r>
                      <a:br>
                        <a:rPr lang="ru-RU" sz="1100" b="1" u="none" strike="noStrike" dirty="0">
                          <a:solidFill>
                            <a:schemeClr val="tx1"/>
                          </a:solidFill>
                          <a:effectLst/>
                        </a:rPr>
                      </a:br>
                      <a:r>
                        <a:rPr lang="en-US" sz="1100" b="1" u="none" strike="noStrike" dirty="0">
                          <a:solidFill>
                            <a:schemeClr val="tx1"/>
                          </a:solidFill>
                          <a:effectLst/>
                        </a:rPr>
                        <a:t>p.p.</a:t>
                      </a:r>
                      <a:endParaRPr lang="ru-RU" sz="1100" b="1" i="0" u="none" strike="noStrike" dirty="0">
                        <a:solidFill>
                          <a:schemeClr val="tx1"/>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97C0E5"/>
                    </a:solidFill>
                  </a:tcPr>
                </a:tc>
                <a:extLst>
                  <a:ext uri="{0D108BD9-81ED-4DB2-BD59-A6C34878D82A}">
                    <a16:rowId xmlns:a16="http://schemas.microsoft.com/office/drawing/2014/main" val="3304096742"/>
                  </a:ext>
                </a:extLst>
              </a:tr>
              <a:tr h="216000">
                <a:tc>
                  <a:txBody>
                    <a:bodyPr/>
                    <a:lstStyle/>
                    <a:p>
                      <a:pPr algn="l" fontAlgn="b"/>
                      <a:r>
                        <a:rPr lang="en-US" sz="1100" u="none" strike="noStrike" dirty="0">
                          <a:effectLst/>
                        </a:rPr>
                        <a:t>Track cranes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a:t>
                      </a:r>
                      <a:r>
                        <a:rPr lang="en-US" sz="1100" u="none" strike="noStrike" dirty="0">
                          <a:effectLst/>
                        </a:rPr>
                        <a:t>.</a:t>
                      </a:r>
                      <a:r>
                        <a:rPr lang="ru-RU" sz="1100" u="none" strike="noStrike" dirty="0">
                          <a:effectLst/>
                        </a:rPr>
                        <a:t>6</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6</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-37</a:t>
                      </a:r>
                      <a:r>
                        <a:rPr lang="en-US" sz="1100" u="none" strike="noStrike" dirty="0">
                          <a:effectLst/>
                        </a:rPr>
                        <a:t>.</a:t>
                      </a:r>
                      <a:r>
                        <a:rPr lang="ru-RU" sz="1100" u="none" strike="noStrike" dirty="0">
                          <a:effectLst/>
                        </a:rPr>
                        <a:t>7%</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16</a:t>
                      </a:r>
                      <a:r>
                        <a:rPr lang="en-US" sz="1100" u="none" strike="noStrike" dirty="0">
                          <a:effectLst/>
                        </a:rPr>
                        <a:t>.</a:t>
                      </a:r>
                      <a:r>
                        <a:rPr lang="ru-RU" sz="1100" u="none" strike="noStrike" dirty="0">
                          <a:effectLst/>
                        </a:rPr>
                        <a:t>7%</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14</a:t>
                      </a:r>
                      <a:r>
                        <a:rPr lang="en-US" sz="1100" u="none" strike="noStrike" dirty="0">
                          <a:effectLst/>
                        </a:rPr>
                        <a:t>.</a:t>
                      </a:r>
                      <a:r>
                        <a:rPr lang="ru-RU" sz="1100" u="none" strike="noStrike" dirty="0">
                          <a:effectLst/>
                        </a:rPr>
                        <a:t>1%</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a:t>
                      </a:r>
                      <a:r>
                        <a:rPr lang="en-US" sz="1100" u="none" strike="noStrike" dirty="0">
                          <a:effectLst/>
                        </a:rPr>
                        <a:t>.</a:t>
                      </a:r>
                      <a:r>
                        <a:rPr lang="ru-RU" sz="1100" u="none" strike="noStrike" dirty="0">
                          <a:effectLst/>
                        </a:rPr>
                        <a:t>6</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3912500784"/>
                  </a:ext>
                </a:extLst>
              </a:tr>
              <a:tr h="216000">
                <a:tc>
                  <a:txBody>
                    <a:bodyPr/>
                    <a:lstStyle/>
                    <a:p>
                      <a:pPr algn="l" fontAlgn="b"/>
                      <a:r>
                        <a:rPr lang="en-US" sz="1100" u="none" strike="noStrike" dirty="0">
                          <a:effectLst/>
                        </a:rPr>
                        <a:t>Tankers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6</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-19</a:t>
                      </a:r>
                      <a:r>
                        <a:rPr lang="en-US" sz="1100" u="none" strike="noStrike" dirty="0">
                          <a:effectLst/>
                        </a:rPr>
                        <a:t>.</a:t>
                      </a:r>
                      <a:r>
                        <a:rPr lang="ru-RU" sz="1100" u="none" strike="noStrike" dirty="0">
                          <a:effectLst/>
                        </a:rPr>
                        <a:t>8%</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10</a:t>
                      </a:r>
                      <a:r>
                        <a:rPr lang="en-US" sz="1100" u="none" strike="noStrike" dirty="0">
                          <a:effectLst/>
                        </a:rPr>
                        <a:t>.</a:t>
                      </a:r>
                      <a:r>
                        <a:rPr lang="ru-RU" sz="1100" u="none" strike="noStrike" dirty="0">
                          <a:effectLst/>
                        </a:rPr>
                        <a:t>1%</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10</a:t>
                      </a:r>
                      <a:r>
                        <a:rPr lang="en-US" sz="1100" u="none" strike="noStrike" dirty="0">
                          <a:effectLst/>
                        </a:rPr>
                        <a:t>.</a:t>
                      </a:r>
                      <a:r>
                        <a:rPr lang="ru-RU" sz="1100" u="none" strike="noStrike" dirty="0">
                          <a:effectLst/>
                        </a:rPr>
                        <a:t>9%</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8</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2672499945"/>
                  </a:ext>
                </a:extLst>
              </a:tr>
              <a:tr h="216000">
                <a:tc>
                  <a:txBody>
                    <a:bodyPr/>
                    <a:lstStyle/>
                    <a:p>
                      <a:pPr algn="l" fontAlgn="b"/>
                      <a:r>
                        <a:rPr lang="en-US" sz="1100" kern="1200" dirty="0" err="1">
                          <a:solidFill>
                            <a:schemeClr val="dk1"/>
                          </a:solidFill>
                          <a:latin typeface="+mn-lt"/>
                          <a:ea typeface="+mn-ea"/>
                          <a:cs typeface="+mn-cs"/>
                        </a:rPr>
                        <a:t>Dropside</a:t>
                      </a:r>
                      <a:r>
                        <a:rPr lang="en-US" sz="1100" kern="1200" dirty="0">
                          <a:solidFill>
                            <a:schemeClr val="dk1"/>
                          </a:solidFill>
                          <a:latin typeface="+mn-lt"/>
                          <a:ea typeface="+mn-ea"/>
                          <a:cs typeface="+mn-cs"/>
                        </a:rPr>
                        <a:t> vehicles with manipulators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2</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-5</a:t>
                      </a:r>
                      <a:r>
                        <a:rPr lang="en-US" sz="1100" u="none" strike="noStrike" dirty="0">
                          <a:effectLst/>
                        </a:rPr>
                        <a:t>.</a:t>
                      </a:r>
                      <a:r>
                        <a:rPr lang="ru-RU" sz="1100" u="none" strike="noStrike" dirty="0">
                          <a:effectLst/>
                        </a:rPr>
                        <a:t>8%</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8</a:t>
                      </a:r>
                      <a:r>
                        <a:rPr lang="en-US" sz="1100" u="none" strike="noStrike" dirty="0">
                          <a:effectLst/>
                        </a:rPr>
                        <a:t>.</a:t>
                      </a:r>
                      <a:r>
                        <a:rPr lang="ru-RU" sz="1100" u="none" strike="noStrike" dirty="0">
                          <a:effectLst/>
                        </a:rPr>
                        <a:t>2%</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10</a:t>
                      </a:r>
                      <a:r>
                        <a:rPr lang="en-US" sz="1100" u="none" strike="noStrike" dirty="0">
                          <a:effectLst/>
                        </a:rPr>
                        <a:t>.</a:t>
                      </a:r>
                      <a:r>
                        <a:rPr lang="ru-RU" sz="1100" u="none" strike="noStrike" dirty="0">
                          <a:effectLst/>
                        </a:rPr>
                        <a:t>5%</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a:t>
                      </a:r>
                      <a:r>
                        <a:rPr lang="en-US" sz="1100" u="none" strike="noStrike" dirty="0">
                          <a:effectLst/>
                        </a:rPr>
                        <a:t>.</a:t>
                      </a:r>
                      <a:r>
                        <a:rPr lang="ru-RU" sz="1100" u="none" strike="noStrike" dirty="0">
                          <a:effectLst/>
                        </a:rPr>
                        <a:t>3</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2621473031"/>
                  </a:ext>
                </a:extLst>
              </a:tr>
              <a:tr h="216000">
                <a:tc>
                  <a:txBody>
                    <a:bodyPr/>
                    <a:lstStyle/>
                    <a:p>
                      <a:pPr algn="l" fontAlgn="b"/>
                      <a:r>
                        <a:rPr lang="en-US" sz="1100" u="none" strike="noStrike" dirty="0">
                          <a:effectLst/>
                        </a:rPr>
                        <a:t>Road combined vehicles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0</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9</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-5</a:t>
                      </a:r>
                      <a:r>
                        <a:rPr lang="en-US" sz="1100" u="none" strike="noStrike" dirty="0">
                          <a:effectLst/>
                        </a:rPr>
                        <a:t>.</a:t>
                      </a:r>
                      <a:r>
                        <a:rPr lang="ru-RU" sz="1100" u="none" strike="noStrike" dirty="0">
                          <a:effectLst/>
                        </a:rPr>
                        <a:t>9%</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6</a:t>
                      </a:r>
                      <a:r>
                        <a:rPr lang="en-US" sz="1100" u="none" strike="noStrike" dirty="0">
                          <a:effectLst/>
                        </a:rPr>
                        <a:t>.</a:t>
                      </a:r>
                      <a:r>
                        <a:rPr lang="ru-RU" sz="1100" u="none" strike="noStrike" dirty="0">
                          <a:effectLst/>
                        </a:rPr>
                        <a:t>5%</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8</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8</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2865205355"/>
                  </a:ext>
                </a:extLst>
              </a:tr>
              <a:tr h="216000">
                <a:tc>
                  <a:txBody>
                    <a:bodyPr/>
                    <a:lstStyle/>
                    <a:p>
                      <a:pPr algn="l" fontAlgn="b"/>
                      <a:r>
                        <a:rPr lang="en-US" sz="1100" u="none" strike="noStrike" dirty="0">
                          <a:effectLst/>
                        </a:rPr>
                        <a:t>Garbage-removal trucks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9</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8</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-4</a:t>
                      </a:r>
                      <a:r>
                        <a:rPr lang="en-US" sz="1100" u="none" strike="noStrike" dirty="0">
                          <a:effectLst/>
                        </a:rPr>
                        <a:t>.</a:t>
                      </a:r>
                      <a:r>
                        <a:rPr lang="ru-RU" sz="1100" u="none" strike="noStrike" dirty="0">
                          <a:effectLst/>
                        </a:rPr>
                        <a:t>6%</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5</a:t>
                      </a:r>
                      <a:r>
                        <a:rPr lang="en-US" sz="1100" u="none" strike="noStrike" dirty="0">
                          <a:effectLst/>
                        </a:rPr>
                        <a:t>.</a:t>
                      </a:r>
                      <a:r>
                        <a:rPr lang="ru-RU" sz="1100" u="none" strike="noStrike" dirty="0">
                          <a:effectLst/>
                        </a:rPr>
                        <a:t>6%</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7</a:t>
                      </a:r>
                      <a:r>
                        <a:rPr lang="en-US" sz="1100" u="none" strike="noStrike" dirty="0">
                          <a:effectLst/>
                        </a:rPr>
                        <a:t>.</a:t>
                      </a:r>
                      <a:r>
                        <a:rPr lang="ru-RU" sz="1100" u="none" strike="noStrike" dirty="0">
                          <a:effectLst/>
                        </a:rPr>
                        <a:t>2%</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6</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1769011724"/>
                  </a:ext>
                </a:extLst>
              </a:tr>
              <a:tr h="216000">
                <a:tc>
                  <a:txBody>
                    <a:bodyPr/>
                    <a:lstStyle/>
                    <a:p>
                      <a:pPr algn="l" fontAlgn="b"/>
                      <a:r>
                        <a:rPr lang="en-US" sz="1100" u="none" strike="noStrike" dirty="0">
                          <a:effectLst/>
                        </a:rPr>
                        <a:t>Concrete mixers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4</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6</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-59</a:t>
                      </a:r>
                      <a:r>
                        <a:rPr lang="en-US" sz="1100" u="none" strike="noStrike" dirty="0">
                          <a:effectLst/>
                        </a:rPr>
                        <a:t>.</a:t>
                      </a:r>
                      <a:r>
                        <a:rPr lang="ru-RU" sz="1100" u="none" strike="noStrike" dirty="0">
                          <a:effectLst/>
                        </a:rPr>
                        <a:t>0%</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8</a:t>
                      </a:r>
                      <a:r>
                        <a:rPr lang="en-US" sz="1100" u="none" strike="noStrike" dirty="0">
                          <a:effectLst/>
                        </a:rPr>
                        <a:t>.</a:t>
                      </a:r>
                      <a:r>
                        <a:rPr lang="ru-RU" sz="1100" u="none" strike="noStrike" dirty="0">
                          <a:effectLst/>
                        </a:rPr>
                        <a:t>9%</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5</a:t>
                      </a:r>
                      <a:r>
                        <a:rPr lang="en-US" sz="1100" u="none" strike="noStrike" dirty="0">
                          <a:effectLst/>
                        </a:rPr>
                        <a:t>.</a:t>
                      </a:r>
                      <a:r>
                        <a:rPr lang="ru-RU" sz="1100" u="none" strike="noStrike" dirty="0">
                          <a:effectLst/>
                        </a:rPr>
                        <a:t>0%</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-3</a:t>
                      </a:r>
                      <a:r>
                        <a:rPr lang="en-US" sz="1100" u="none" strike="noStrike" dirty="0">
                          <a:effectLst/>
                        </a:rPr>
                        <a:t>.</a:t>
                      </a:r>
                      <a:r>
                        <a:rPr lang="ru-RU" sz="1100" u="none" strike="noStrike" dirty="0">
                          <a:effectLst/>
                        </a:rPr>
                        <a:t>9</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1697570513"/>
                  </a:ext>
                </a:extLst>
              </a:tr>
              <a:tr h="216000">
                <a:tc>
                  <a:txBody>
                    <a:bodyPr/>
                    <a:lstStyle/>
                    <a:p>
                      <a:pPr algn="l" fontAlgn="b"/>
                      <a:r>
                        <a:rPr lang="en-US" sz="1100" u="none" strike="noStrike" dirty="0">
                          <a:effectLst/>
                        </a:rPr>
                        <a:t>Fuel tankers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7</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6</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-18</a:t>
                      </a:r>
                      <a:r>
                        <a:rPr lang="en-US" sz="1100" u="none" strike="noStrike" dirty="0">
                          <a:effectLst/>
                        </a:rPr>
                        <a:t>.</a:t>
                      </a:r>
                      <a:r>
                        <a:rPr lang="ru-RU" sz="1100" u="none" strike="noStrike" dirty="0">
                          <a:effectLst/>
                        </a:rPr>
                        <a:t>8%</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4</a:t>
                      </a:r>
                      <a:r>
                        <a:rPr lang="en-US" sz="1100" u="none" strike="noStrike" dirty="0">
                          <a:effectLst/>
                        </a:rPr>
                        <a:t>.</a:t>
                      </a:r>
                      <a:r>
                        <a:rPr lang="ru-RU" sz="1100" u="none" strike="noStrike" dirty="0">
                          <a:effectLst/>
                        </a:rPr>
                        <a:t>4%</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4</a:t>
                      </a:r>
                      <a:r>
                        <a:rPr lang="en-US" sz="1100" u="none" strike="noStrike" dirty="0">
                          <a:effectLst/>
                        </a:rPr>
                        <a:t>.</a:t>
                      </a:r>
                      <a:r>
                        <a:rPr lang="ru-RU" sz="1100" u="none" strike="noStrike" dirty="0">
                          <a:effectLst/>
                        </a:rPr>
                        <a:t>8%</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4</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2601437865"/>
                  </a:ext>
                </a:extLst>
              </a:tr>
              <a:tr h="216000">
                <a:tc>
                  <a:txBody>
                    <a:bodyPr/>
                    <a:lstStyle/>
                    <a:p>
                      <a:pPr algn="l" fontAlgn="b"/>
                      <a:r>
                        <a:rPr lang="en-US" sz="1100" u="none" strike="noStrike" dirty="0">
                          <a:effectLst/>
                        </a:rPr>
                        <a:t>Lift trucks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9%</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7%</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a:t>
                      </a:r>
                      <a:r>
                        <a:rPr lang="en-US" sz="1100" u="none" strike="noStrike" dirty="0">
                          <a:effectLst/>
                        </a:rPr>
                        <a:t>.</a:t>
                      </a:r>
                      <a:r>
                        <a:rPr lang="ru-RU" sz="1100" u="none" strike="noStrike" dirty="0">
                          <a:effectLst/>
                        </a:rPr>
                        <a:t>4%</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7</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1307492"/>
                  </a:ext>
                </a:extLst>
              </a:tr>
              <a:tr h="216000">
                <a:tc>
                  <a:txBody>
                    <a:bodyPr/>
                    <a:lstStyle/>
                    <a:p>
                      <a:pPr algn="l" fontAlgn="b"/>
                      <a:r>
                        <a:rPr lang="en-US" sz="1100" u="none" strike="noStrike" dirty="0">
                          <a:effectLst/>
                        </a:rPr>
                        <a:t>Crane-manipulators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5</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-49</a:t>
                      </a:r>
                      <a:r>
                        <a:rPr lang="en-US" sz="1100" u="none" strike="noStrike" dirty="0">
                          <a:effectLst/>
                        </a:rPr>
                        <a:t>.</a:t>
                      </a:r>
                      <a:r>
                        <a:rPr lang="ru-RU" sz="1100" u="none" strike="noStrike" dirty="0">
                          <a:effectLst/>
                        </a:rPr>
                        <a:t>9%</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3</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a:t>
                      </a:r>
                      <a:r>
                        <a:rPr lang="en-US" sz="1100" u="none" strike="noStrike" dirty="0">
                          <a:effectLst/>
                        </a:rPr>
                        <a:t>.</a:t>
                      </a:r>
                      <a:r>
                        <a:rPr lang="ru-RU" sz="1100" u="none" strike="noStrike" dirty="0">
                          <a:effectLst/>
                        </a:rPr>
                        <a:t>2%</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1</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1608487923"/>
                  </a:ext>
                </a:extLst>
              </a:tr>
              <a:tr h="216000">
                <a:tc>
                  <a:txBody>
                    <a:bodyPr/>
                    <a:lstStyle/>
                    <a:p>
                      <a:pPr algn="l" fontAlgn="b"/>
                      <a:r>
                        <a:rPr lang="en-US" sz="1100" u="none" strike="noStrike" dirty="0">
                          <a:effectLst/>
                        </a:rPr>
                        <a:t>Tow trucks</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3</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2</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-14</a:t>
                      </a:r>
                      <a:r>
                        <a:rPr lang="en-US" sz="1100" u="none" strike="noStrike" dirty="0">
                          <a:effectLst/>
                        </a:rPr>
                        <a:t>.</a:t>
                      </a:r>
                      <a:r>
                        <a:rPr lang="ru-RU" sz="1100" u="none" strike="noStrike" dirty="0">
                          <a:effectLst/>
                        </a:rPr>
                        <a:t>2%</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1</a:t>
                      </a:r>
                      <a:r>
                        <a:rPr lang="en-US" sz="1100" u="none" strike="noStrike" dirty="0">
                          <a:effectLst/>
                        </a:rPr>
                        <a:t>.</a:t>
                      </a:r>
                      <a:r>
                        <a:rPr lang="ru-RU" sz="1100" u="none" strike="noStrike" dirty="0">
                          <a:effectLst/>
                        </a:rPr>
                        <a:t>9%</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a:t>
                      </a:r>
                      <a:r>
                        <a:rPr lang="en-US" sz="1100" u="none" strike="noStrike" dirty="0">
                          <a:effectLst/>
                        </a:rPr>
                        <a:t>.</a:t>
                      </a:r>
                      <a:r>
                        <a:rPr lang="ru-RU" sz="1100" u="none" strike="noStrike" dirty="0">
                          <a:effectLst/>
                        </a:rPr>
                        <a:t>2%</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3</a:t>
                      </a:r>
                      <a:endParaRPr lang="ru-RU" sz="1100" b="0"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1614085771"/>
                  </a:ext>
                </a:extLst>
              </a:tr>
              <a:tr h="216000">
                <a:tc>
                  <a:txBody>
                    <a:bodyPr/>
                    <a:lstStyle/>
                    <a:p>
                      <a:pPr algn="l" fontAlgn="b"/>
                      <a:r>
                        <a:rPr lang="en-US" sz="1100" b="1" u="none" strike="noStrike" dirty="0">
                          <a:effectLst/>
                        </a:rPr>
                        <a:t>TOP-10</a:t>
                      </a:r>
                      <a:endParaRPr lang="ru-RU" sz="1100" b="1"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effectLst/>
                        </a:rPr>
                        <a:t>10</a:t>
                      </a:r>
                      <a:r>
                        <a:rPr lang="en-US" sz="1100" b="1" u="none" strike="noStrike" dirty="0">
                          <a:effectLst/>
                        </a:rPr>
                        <a:t>.</a:t>
                      </a:r>
                      <a:r>
                        <a:rPr lang="ru-RU" sz="1100" b="1" u="none" strike="noStrike" dirty="0">
                          <a:effectLst/>
                        </a:rPr>
                        <a:t>4</a:t>
                      </a:r>
                      <a:endParaRPr lang="ru-RU" sz="1100" b="1"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effectLst/>
                        </a:rPr>
                        <a:t>7</a:t>
                      </a:r>
                      <a:r>
                        <a:rPr lang="en-US" sz="1100" b="1" u="none" strike="noStrike" dirty="0">
                          <a:effectLst/>
                        </a:rPr>
                        <a:t>.</a:t>
                      </a:r>
                      <a:r>
                        <a:rPr lang="ru-RU" sz="1100" b="1" u="none" strike="noStrike" dirty="0">
                          <a:effectLst/>
                        </a:rPr>
                        <a:t>7</a:t>
                      </a:r>
                      <a:endParaRPr lang="ru-RU" sz="1100" b="1"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effectLst/>
                        </a:rPr>
                        <a:t>-25</a:t>
                      </a:r>
                      <a:r>
                        <a:rPr lang="en-US" sz="1100" b="1" u="none" strike="noStrike" dirty="0">
                          <a:effectLst/>
                        </a:rPr>
                        <a:t>.</a:t>
                      </a:r>
                      <a:r>
                        <a:rPr lang="ru-RU" sz="1100" b="1" u="none" strike="noStrike" dirty="0">
                          <a:effectLst/>
                        </a:rPr>
                        <a:t>8%</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effectLst/>
                        </a:rPr>
                        <a:t>67</a:t>
                      </a:r>
                      <a:r>
                        <a:rPr lang="en-US" sz="1100" b="1" u="none" strike="noStrike" dirty="0">
                          <a:effectLst/>
                        </a:rPr>
                        <a:t>.</a:t>
                      </a:r>
                      <a:r>
                        <a:rPr lang="ru-RU" sz="1100" b="1" u="none" strike="noStrike" dirty="0">
                          <a:effectLst/>
                        </a:rPr>
                        <a:t>2%</a:t>
                      </a:r>
                      <a:endParaRPr lang="ru-RU" sz="1100" b="1"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effectLst/>
                        </a:rPr>
                        <a:t>67</a:t>
                      </a:r>
                      <a:r>
                        <a:rPr lang="en-US" sz="1100" b="1" u="none" strike="noStrike" dirty="0">
                          <a:effectLst/>
                        </a:rPr>
                        <a:t>.</a:t>
                      </a:r>
                      <a:r>
                        <a:rPr lang="ru-RU" sz="1100" b="1" u="none" strike="noStrike" dirty="0">
                          <a:effectLst/>
                        </a:rPr>
                        <a:t>5%</a:t>
                      </a:r>
                      <a:endParaRPr lang="ru-RU" sz="1100" b="1"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effectLst/>
                        </a:rPr>
                        <a:t>0</a:t>
                      </a:r>
                      <a:r>
                        <a:rPr lang="en-US" sz="1100" b="1" u="none" strike="noStrike" dirty="0">
                          <a:effectLst/>
                        </a:rPr>
                        <a:t>.</a:t>
                      </a:r>
                      <a:r>
                        <a:rPr lang="ru-RU" sz="1100" b="1" u="none" strike="noStrike" dirty="0">
                          <a:effectLst/>
                        </a:rPr>
                        <a:t>3</a:t>
                      </a:r>
                      <a:endParaRPr lang="ru-RU" sz="1100" b="1" i="0" u="none" strike="noStrike" dirty="0">
                        <a:solidFill>
                          <a:srgbClr val="00B05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2447710118"/>
                  </a:ext>
                </a:extLst>
              </a:tr>
              <a:tr h="216000">
                <a:tc>
                  <a:txBody>
                    <a:bodyPr/>
                    <a:lstStyle/>
                    <a:p>
                      <a:pPr algn="l" fontAlgn="b"/>
                      <a:r>
                        <a:rPr lang="en-US" sz="1100" u="none" strike="noStrike" dirty="0">
                          <a:effectLst/>
                        </a:rPr>
                        <a:t>Other</a:t>
                      </a:r>
                      <a:endParaRPr lang="ru-RU" sz="1100" b="0" i="0" u="none" strike="noStrike" dirty="0">
                        <a:solidFill>
                          <a:srgbClr val="00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5</a:t>
                      </a:r>
                      <a:r>
                        <a:rPr lang="en-US" sz="1100" u="none" strike="noStrike" dirty="0">
                          <a:effectLst/>
                        </a:rPr>
                        <a:t>.</a:t>
                      </a:r>
                      <a:r>
                        <a:rPr lang="ru-RU" sz="1100" u="none" strike="noStrike" dirty="0">
                          <a:effectLst/>
                        </a:rPr>
                        <a:t>1</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3</a:t>
                      </a:r>
                      <a:r>
                        <a:rPr lang="en-US" sz="1100" u="none" strike="noStrike" dirty="0">
                          <a:effectLst/>
                        </a:rPr>
                        <a:t>.</a:t>
                      </a:r>
                      <a:r>
                        <a:rPr lang="ru-RU" sz="1100" u="none" strike="noStrike" dirty="0">
                          <a:effectLst/>
                        </a:rPr>
                        <a:t>7</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-26</a:t>
                      </a:r>
                      <a:r>
                        <a:rPr lang="en-US" sz="1100" u="none" strike="noStrike" dirty="0">
                          <a:effectLst/>
                        </a:rPr>
                        <a:t>.</a:t>
                      </a:r>
                      <a:r>
                        <a:rPr lang="ru-RU" sz="1100" u="none" strike="noStrike" dirty="0">
                          <a:effectLst/>
                        </a:rPr>
                        <a:t>7%</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32</a:t>
                      </a:r>
                      <a:r>
                        <a:rPr lang="en-US" sz="1100" u="none" strike="noStrike" dirty="0">
                          <a:effectLst/>
                        </a:rPr>
                        <a:t>.</a:t>
                      </a:r>
                      <a:r>
                        <a:rPr lang="ru-RU" sz="1100" u="none" strike="noStrike" dirty="0">
                          <a:effectLst/>
                        </a:rPr>
                        <a:t>8%</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32</a:t>
                      </a:r>
                      <a:r>
                        <a:rPr lang="en-US" sz="1100" u="none" strike="noStrike" dirty="0">
                          <a:effectLst/>
                        </a:rPr>
                        <a:t>.</a:t>
                      </a:r>
                      <a:r>
                        <a:rPr lang="ru-RU" sz="1100" u="none" strike="noStrike" dirty="0">
                          <a:effectLst/>
                        </a:rPr>
                        <a:t>5%</a:t>
                      </a:r>
                      <a:endParaRPr lang="ru-RU" sz="1100" b="0" i="0" u="none" strike="noStrike" dirty="0">
                        <a:solidFill>
                          <a:srgbClr val="00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u="none" strike="noStrike" dirty="0">
                          <a:effectLst/>
                        </a:rPr>
                        <a:t>-0</a:t>
                      </a:r>
                      <a:r>
                        <a:rPr lang="en-US" sz="1100" u="none" strike="noStrike" dirty="0">
                          <a:effectLst/>
                        </a:rPr>
                        <a:t>.</a:t>
                      </a:r>
                      <a:r>
                        <a:rPr lang="ru-RU" sz="1100" u="none" strike="noStrike" dirty="0">
                          <a:effectLst/>
                        </a:rPr>
                        <a:t>3</a:t>
                      </a:r>
                      <a:endParaRPr lang="ru-RU" sz="1100" b="0"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526965680"/>
                  </a:ext>
                </a:extLst>
              </a:tr>
              <a:tr h="216000">
                <a:tc>
                  <a:txBody>
                    <a:bodyPr/>
                    <a:lstStyle/>
                    <a:p>
                      <a:pPr algn="l" fontAlgn="b"/>
                      <a:r>
                        <a:rPr lang="en-US" sz="1100" b="1" u="none" strike="noStrike" dirty="0">
                          <a:solidFill>
                            <a:srgbClr val="FF0000"/>
                          </a:solidFill>
                          <a:effectLst/>
                        </a:rPr>
                        <a:t>Total</a:t>
                      </a:r>
                      <a:endParaRPr lang="ru-RU" sz="1100" b="1" i="0" u="none" strike="noStrike" dirty="0">
                        <a:solidFill>
                          <a:srgbClr val="FF0000"/>
                        </a:solidFill>
                        <a:effectLst/>
                        <a:latin typeface="+mj-lt"/>
                      </a:endParaRPr>
                    </a:p>
                  </a:txBody>
                  <a:tcPr marL="857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solidFill>
                            <a:srgbClr val="FF0000"/>
                          </a:solidFill>
                          <a:effectLst/>
                        </a:rPr>
                        <a:t>15</a:t>
                      </a:r>
                      <a:r>
                        <a:rPr lang="en-US" sz="1100" b="1" u="none" strike="noStrike" dirty="0">
                          <a:solidFill>
                            <a:srgbClr val="FF0000"/>
                          </a:solidFill>
                          <a:effectLst/>
                        </a:rPr>
                        <a:t>.</a:t>
                      </a:r>
                      <a:r>
                        <a:rPr lang="ru-RU" sz="1100" b="1" u="none" strike="noStrike" dirty="0">
                          <a:solidFill>
                            <a:srgbClr val="FF0000"/>
                          </a:solidFill>
                          <a:effectLst/>
                        </a:rPr>
                        <a:t>5</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solidFill>
                            <a:srgbClr val="FF0000"/>
                          </a:solidFill>
                          <a:effectLst/>
                        </a:rPr>
                        <a:t>11</a:t>
                      </a:r>
                      <a:r>
                        <a:rPr lang="en-US" sz="1100" b="1" u="none" strike="noStrike" dirty="0">
                          <a:solidFill>
                            <a:srgbClr val="FF0000"/>
                          </a:solidFill>
                          <a:effectLst/>
                        </a:rPr>
                        <a:t>.</a:t>
                      </a:r>
                      <a:r>
                        <a:rPr lang="ru-RU" sz="1100" b="1" u="none" strike="noStrike" dirty="0">
                          <a:solidFill>
                            <a:srgbClr val="FF0000"/>
                          </a:solidFill>
                          <a:effectLst/>
                        </a:rPr>
                        <a:t>4</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solidFill>
                            <a:srgbClr val="FF0000"/>
                          </a:solidFill>
                          <a:effectLst/>
                        </a:rPr>
                        <a:t>-26</a:t>
                      </a:r>
                      <a:r>
                        <a:rPr lang="en-US" sz="1100" b="1" u="none" strike="noStrike" dirty="0">
                          <a:solidFill>
                            <a:srgbClr val="FF0000"/>
                          </a:solidFill>
                          <a:effectLst/>
                        </a:rPr>
                        <a:t>.</a:t>
                      </a:r>
                      <a:r>
                        <a:rPr lang="ru-RU" sz="1100" b="1" u="none" strike="noStrike" dirty="0">
                          <a:solidFill>
                            <a:srgbClr val="FF0000"/>
                          </a:solidFill>
                          <a:effectLst/>
                        </a:rPr>
                        <a:t>1%</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a:solidFill>
                            <a:srgbClr val="FF0000"/>
                          </a:solidFill>
                          <a:effectLst/>
                        </a:rPr>
                        <a:t>10</a:t>
                      </a:r>
                      <a:r>
                        <a:rPr lang="en-US" sz="1100" b="1" u="none" strike="noStrike" dirty="0">
                          <a:solidFill>
                            <a:srgbClr val="FF0000"/>
                          </a:solidFill>
                          <a:effectLst/>
                        </a:rPr>
                        <a:t>.</a:t>
                      </a:r>
                      <a:r>
                        <a:rPr lang="ru-RU" sz="1100" b="1" u="none" strike="noStrike" dirty="0">
                          <a:solidFill>
                            <a:srgbClr val="FF0000"/>
                          </a:solidFill>
                          <a:effectLst/>
                        </a:rPr>
                        <a:t>0%</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solidFill>
                            <a:srgbClr val="FF0000"/>
                          </a:solidFill>
                          <a:effectLst/>
                        </a:rPr>
                        <a:t>100</a:t>
                      </a:r>
                      <a:r>
                        <a:rPr lang="en-US" sz="1100" b="1" u="none" strike="noStrike" dirty="0">
                          <a:solidFill>
                            <a:srgbClr val="FF0000"/>
                          </a:solidFill>
                          <a:effectLst/>
                        </a:rPr>
                        <a:t>.</a:t>
                      </a:r>
                      <a:r>
                        <a:rPr lang="ru-RU" sz="1100" b="1" u="none" strike="noStrike" dirty="0">
                          <a:solidFill>
                            <a:srgbClr val="FF0000"/>
                          </a:solidFill>
                          <a:effectLst/>
                        </a:rPr>
                        <a:t>0%</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tc>
                  <a:txBody>
                    <a:bodyPr/>
                    <a:lstStyle/>
                    <a:p>
                      <a:pPr algn="ctr" fontAlgn="b"/>
                      <a:r>
                        <a:rPr lang="ru-RU" sz="1100" b="1" u="none" strike="noStrike" dirty="0">
                          <a:solidFill>
                            <a:srgbClr val="FF0000"/>
                          </a:solidFill>
                          <a:effectLst/>
                        </a:rPr>
                        <a:t>-</a:t>
                      </a:r>
                      <a:endParaRPr lang="ru-RU" sz="1100" b="1" i="0" u="none" strike="noStrike" dirty="0">
                        <a:solidFill>
                          <a:srgbClr val="FF0000"/>
                        </a:solidFill>
                        <a:effectLst/>
                        <a:latin typeface="+mj-lt"/>
                      </a:endParaRPr>
                    </a:p>
                  </a:txBody>
                  <a:tcPr marL="9525" marR="9525" marT="9525" marB="0" anchor="ctr">
                    <a:lnL w="12700" cap="flat" cmpd="sng" algn="ctr">
                      <a:solidFill>
                        <a:srgbClr val="418BCF"/>
                      </a:solidFill>
                      <a:prstDash val="solid"/>
                      <a:round/>
                      <a:headEnd type="none" w="med" len="med"/>
                      <a:tailEnd type="none" w="med" len="med"/>
                    </a:lnL>
                    <a:lnR w="12700" cap="flat" cmpd="sng" algn="ctr">
                      <a:solidFill>
                        <a:srgbClr val="418BCF"/>
                      </a:solidFill>
                      <a:prstDash val="solid"/>
                      <a:round/>
                      <a:headEnd type="none" w="med" len="med"/>
                      <a:tailEnd type="none" w="med" len="med"/>
                    </a:lnR>
                    <a:lnT w="12700" cap="flat" cmpd="sng" algn="ctr">
                      <a:solidFill>
                        <a:srgbClr val="418BCF"/>
                      </a:solidFill>
                      <a:prstDash val="solid"/>
                      <a:round/>
                      <a:headEnd type="none" w="med" len="med"/>
                      <a:tailEnd type="none" w="med" len="med"/>
                    </a:lnT>
                    <a:lnB w="12700" cap="flat" cmpd="sng" algn="ctr">
                      <a:solidFill>
                        <a:srgbClr val="418BCF"/>
                      </a:solidFill>
                      <a:prstDash val="solid"/>
                      <a:round/>
                      <a:headEnd type="none" w="med" len="med"/>
                      <a:tailEnd type="none" w="med" len="med"/>
                    </a:lnB>
                    <a:solidFill>
                      <a:srgbClr val="EFF6FB"/>
                    </a:solidFill>
                  </a:tcPr>
                </a:tc>
                <a:extLst>
                  <a:ext uri="{0D108BD9-81ED-4DB2-BD59-A6C34878D82A}">
                    <a16:rowId xmlns:a16="http://schemas.microsoft.com/office/drawing/2014/main" val="782823051"/>
                  </a:ext>
                </a:extLst>
              </a:tr>
            </a:tbl>
          </a:graphicData>
        </a:graphic>
      </p:graphicFrame>
      <p:pic>
        <p:nvPicPr>
          <p:cNvPr id="3" name="Рисунок 2">
            <a:extLst>
              <a:ext uri="{FF2B5EF4-FFF2-40B4-BE49-F238E27FC236}">
                <a16:creationId xmlns:a16="http://schemas.microsoft.com/office/drawing/2014/main" id="{FE788E8F-4CD7-41F4-AF37-81D292446293}"/>
              </a:ext>
            </a:extLst>
          </p:cNvPr>
          <p:cNvPicPr>
            <a:picLocks noChangeAspect="1"/>
          </p:cNvPicPr>
          <p:nvPr/>
        </p:nvPicPr>
        <p:blipFill>
          <a:blip r:embed="rId3"/>
          <a:stretch>
            <a:fillRect/>
          </a:stretch>
        </p:blipFill>
        <p:spPr>
          <a:xfrm>
            <a:off x="1532501" y="1291032"/>
            <a:ext cx="7172325" cy="3438525"/>
          </a:xfrm>
          <a:prstGeom prst="rect">
            <a:avLst/>
          </a:prstGeom>
        </p:spPr>
      </p:pic>
    </p:spTree>
    <p:extLst>
      <p:ext uri="{BB962C8B-B14F-4D97-AF65-F5344CB8AC3E}">
        <p14:creationId xmlns:p14="http://schemas.microsoft.com/office/powerpoint/2010/main" val="455916172"/>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2183</TotalTime>
  <Words>580</Words>
  <Application>Microsoft Office PowerPoint</Application>
  <PresentationFormat>Экран (4:3)</PresentationFormat>
  <Paragraphs>107</Paragraphs>
  <Slides>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Arial</vt:lpstr>
      <vt:lpstr>Calibri</vt:lpstr>
      <vt:lpstr>Calibri Light</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Болушева Ольга Александровна</dc:creator>
  <cp:lastModifiedBy>Болушева Ольга Александровна</cp:lastModifiedBy>
  <cp:revision>233</cp:revision>
  <cp:lastPrinted>2025-02-04T07:32:20Z</cp:lastPrinted>
  <dcterms:created xsi:type="dcterms:W3CDTF">2022-08-09T13:01:09Z</dcterms:created>
  <dcterms:modified xsi:type="dcterms:W3CDTF">2025-09-10T08:53:22Z</dcterms:modified>
</cp:coreProperties>
</file>