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1A4C5"/>
    <a:srgbClr val="B1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8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16.09.2025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it-resheniya-po-analizu-avtomobilnogo-rynka/dv-tco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Picture background">
            <a:extLst>
              <a:ext uri="{FF2B5EF4-FFF2-40B4-BE49-F238E27FC236}">
                <a16:creationId xmlns:a16="http://schemas.microsoft.com/office/drawing/2014/main" id="{EA051E2A-04D4-4F3A-B084-80B462F8F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700" y="4201344"/>
            <a:ext cx="2982482" cy="223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4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2394947" y="87430"/>
            <a:ext cx="9632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Сравнение стоимости лизинга экскаватора-погрузчика 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LiuGong 777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А-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 в 2023-2025 гг.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378340" y="636067"/>
            <a:ext cx="475093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проанализировало стоимость лизинга экскаватора-погрузчика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777</a:t>
            </a:r>
            <a:r>
              <a:rPr lang="ru-RU" sz="1200" dirty="0">
                <a:latin typeface="+mj-lt"/>
              </a:rPr>
              <a:t>А-</a:t>
            </a:r>
            <a:r>
              <a:rPr lang="en-US" sz="1200" dirty="0">
                <a:latin typeface="+mj-lt"/>
              </a:rPr>
              <a:t>S </a:t>
            </a:r>
            <a:r>
              <a:rPr lang="ru-RU" sz="1200" dirty="0">
                <a:latin typeface="+mj-lt"/>
              </a:rPr>
              <a:t>в ноябре 2023 года, ноябре 2024 года и августе 2025 года с использованием онлайн </a:t>
            </a:r>
            <a:r>
              <a:rPr lang="ru-RU" sz="1200" dirty="0">
                <a:latin typeface="+mj-lt"/>
                <a:hlinkClick r:id="rId6"/>
              </a:rPr>
              <a:t>калькулятора</a:t>
            </a:r>
            <a:r>
              <a:rPr lang="en-US" sz="1200" dirty="0">
                <a:latin typeface="+mj-lt"/>
                <a:hlinkClick r:id="rId6"/>
              </a:rPr>
              <a:t> </a:t>
            </a:r>
            <a:r>
              <a:rPr lang="ru-RU" sz="1200" dirty="0">
                <a:latin typeface="+mj-lt"/>
                <a:hlinkClick r:id="rId6"/>
              </a:rPr>
              <a:t>стоимости владения </a:t>
            </a:r>
            <a:r>
              <a:rPr lang="en-US" sz="1200" dirty="0">
                <a:latin typeface="+mj-lt"/>
                <a:hlinkClick r:id="rId6"/>
              </a:rPr>
              <a:t>DV – </a:t>
            </a:r>
            <a:r>
              <a:rPr lang="en-US" sz="1200">
                <a:latin typeface="+mj-lt"/>
                <a:hlinkClick r:id="rId6"/>
              </a:rPr>
              <a:t>TCO</a:t>
            </a:r>
            <a:r>
              <a:rPr lang="ru-RU" sz="1200">
                <a:latin typeface="+mj-lt"/>
                <a:hlinkClick r:id="rId6"/>
              </a:rPr>
              <a:t>.</a:t>
            </a:r>
            <a:endParaRPr lang="ru-RU" sz="120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За год, с ноября 2023 по ноябрь 2024 года, средняя стоимость экскаватора-погрузчика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777</a:t>
            </a:r>
            <a:r>
              <a:rPr lang="ru-RU" sz="1200" dirty="0">
                <a:latin typeface="+mj-lt"/>
              </a:rPr>
              <a:t>А-</a:t>
            </a:r>
            <a:r>
              <a:rPr lang="en-US" sz="1200" dirty="0">
                <a:latin typeface="+mj-lt"/>
              </a:rPr>
              <a:t>S </a:t>
            </a:r>
            <a:r>
              <a:rPr lang="ru-RU" sz="1200" dirty="0">
                <a:latin typeface="+mj-lt"/>
              </a:rPr>
              <a:t>уменьшилась на 560 тыс. рублей. При этом ставка по лизинговому договору выросла с 26,5% до 32,4%. В итоге расходы по договору увеличились на 220,7 тыс. рублей, а удорожание сделки достигло 48%.</a:t>
            </a: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За 10 месяцев, с ноября 2024 по август 2025 года, средняя стоимость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777</a:t>
            </a:r>
            <a:r>
              <a:rPr lang="ru-RU" sz="1200" dirty="0">
                <a:latin typeface="+mj-lt"/>
              </a:rPr>
              <a:t>А-</a:t>
            </a:r>
            <a:r>
              <a:rPr lang="en-US" sz="1200" dirty="0">
                <a:latin typeface="+mj-lt"/>
              </a:rPr>
              <a:t>S </a:t>
            </a:r>
            <a:r>
              <a:rPr lang="ru-RU" sz="1200" dirty="0">
                <a:latin typeface="+mj-lt"/>
              </a:rPr>
              <a:t>снизилась на 1,7 млн рублей. Также до 27,5% упала ставка по лизинговому договору. В итоге ежемесячный платеж достиг минимального значения за рассматриваемые месяцы – 259 тыс. рублей. Расходы по договору сократились на 3,1 млн рублей, а удорожание сделки – на 8%.</a:t>
            </a: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Таким образом, дороже всего экскаватор-погрузчик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777</a:t>
            </a:r>
            <a:r>
              <a:rPr lang="ru-RU" sz="1200" dirty="0">
                <a:latin typeface="+mj-lt"/>
              </a:rPr>
              <a:t>А-</a:t>
            </a:r>
            <a:r>
              <a:rPr lang="en-US" sz="1200" dirty="0">
                <a:latin typeface="+mj-lt"/>
              </a:rPr>
              <a:t>S </a:t>
            </a:r>
            <a:r>
              <a:rPr lang="ru-RU" sz="1200" dirty="0">
                <a:latin typeface="+mj-lt"/>
              </a:rPr>
              <a:t>обходился в лизинг в 2024 году. В августе текущего года приобрести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777</a:t>
            </a:r>
            <a:r>
              <a:rPr lang="ru-RU" sz="1200" dirty="0">
                <a:latin typeface="+mj-lt"/>
              </a:rPr>
              <a:t>А-</a:t>
            </a:r>
            <a:r>
              <a:rPr lang="en-US" sz="1200" dirty="0">
                <a:latin typeface="+mj-lt"/>
              </a:rPr>
              <a:t>S </a:t>
            </a:r>
            <a:r>
              <a:rPr lang="ru-RU" sz="1200" dirty="0">
                <a:latin typeface="+mj-lt"/>
              </a:rPr>
              <a:t>в </a:t>
            </a:r>
            <a:r>
              <a:rPr lang="ru-RU" sz="1200">
                <a:latin typeface="+mj-lt"/>
              </a:rPr>
              <a:t>лизинг было можно </a:t>
            </a:r>
            <a:r>
              <a:rPr lang="ru-RU" sz="1200" dirty="0">
                <a:latin typeface="+mj-lt"/>
              </a:rPr>
              <a:t>по более низкой цене, чем в ноябре 2023 г. и ноябре 2024 г.</a:t>
            </a:r>
          </a:p>
          <a:p>
            <a:pPr algn="just"/>
            <a:endParaRPr lang="ru-RU" sz="1200" dirty="0"/>
          </a:p>
        </p:txBody>
      </p:sp>
      <p:pic>
        <p:nvPicPr>
          <p:cNvPr id="15" name="Picture 2" descr="F:\qr-code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t="9880" r="8537" b="10120"/>
          <a:stretch/>
        </p:blipFill>
        <p:spPr bwMode="auto">
          <a:xfrm>
            <a:off x="439184" y="5613865"/>
            <a:ext cx="660471" cy="64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9B9017-6320-40CC-B539-93CC7BA75F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57150" y="767751"/>
            <a:ext cx="57245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02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228</Words>
  <Application>Microsoft Office PowerPoint</Application>
  <PresentationFormat>Широкоэкранный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146</cp:revision>
  <dcterms:created xsi:type="dcterms:W3CDTF">2025-02-12T06:29:35Z</dcterms:created>
  <dcterms:modified xsi:type="dcterms:W3CDTF">2025-09-16T11:50:01Z</dcterms:modified>
</cp:coreProperties>
</file>