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1A4C5"/>
    <a:srgbClr val="B1B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9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0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v-tco.r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935971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456045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487136" y="508109"/>
            <a:ext cx="1032801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456045" y="6258357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9" y="5612645"/>
            <a:ext cx="667402" cy="63929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3749041" y="97760"/>
            <a:ext cx="83626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Сравнение стоимости лизинга бульдозера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LiuGong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B160C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в 2024 г. и 2025 г.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310767" y="628662"/>
            <a:ext cx="45349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Маркетинговое агентство НАПИ проанализировало стоимость лизинга бульдозера марки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B160C </a:t>
            </a:r>
            <a:r>
              <a:rPr lang="ru-RU" sz="1200" dirty="0">
                <a:latin typeface="+mj-lt"/>
              </a:rPr>
              <a:t>в ноябре 2024 года и августе 2025 года с использованием онлайн </a:t>
            </a:r>
            <a:r>
              <a:rPr lang="ru-RU" sz="1200" dirty="0">
                <a:latin typeface="+mj-lt"/>
                <a:hlinkClick r:id="rId6"/>
              </a:rPr>
              <a:t>калькулятора</a:t>
            </a:r>
            <a:r>
              <a:rPr lang="en-US" sz="1200" dirty="0">
                <a:latin typeface="+mj-lt"/>
                <a:hlinkClick r:id="rId6"/>
              </a:rPr>
              <a:t> </a:t>
            </a:r>
            <a:r>
              <a:rPr lang="ru-RU" sz="1200" dirty="0">
                <a:latin typeface="+mj-lt"/>
                <a:hlinkClick r:id="rId6"/>
              </a:rPr>
              <a:t>стоимости владения </a:t>
            </a:r>
            <a:r>
              <a:rPr lang="en-US" sz="1200" dirty="0">
                <a:latin typeface="+mj-lt"/>
                <a:hlinkClick r:id="rId6"/>
              </a:rPr>
              <a:t>DV – TCO</a:t>
            </a:r>
            <a:r>
              <a:rPr lang="ru-RU" sz="1200" dirty="0">
                <a:latin typeface="+mj-lt"/>
              </a:rPr>
              <a:t>. </a:t>
            </a: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ru-RU" sz="1200" dirty="0">
                <a:latin typeface="+mj-lt"/>
              </a:rPr>
              <a:t>За 10 месяцев средняя стоимость бульдозера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B160C </a:t>
            </a:r>
            <a:r>
              <a:rPr lang="ru-RU" sz="1200" dirty="0">
                <a:latin typeface="+mj-lt"/>
              </a:rPr>
              <a:t>выросла на 345 тыс. рублей. При этом снизилась средняя ставка по лизинговому договору с 32% до 28%. В итоге ежемесячный платеж уменьшился на 12,9 тыс. рублей, расходы по договору сократились на 2,1 млн рублей, а удорожание сделки – почти на 11%.</a:t>
            </a: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ru-RU" sz="1200" dirty="0">
                <a:latin typeface="+mj-lt"/>
              </a:rPr>
              <a:t>Таким образом, несмотря на повышение цены на бульдозер </a:t>
            </a:r>
            <a:r>
              <a:rPr lang="en-US" sz="1200" dirty="0" err="1">
                <a:latin typeface="+mj-lt"/>
              </a:rPr>
              <a:t>LiuGong</a:t>
            </a:r>
            <a:r>
              <a:rPr lang="en-US" sz="1200" dirty="0">
                <a:latin typeface="+mj-lt"/>
              </a:rPr>
              <a:t> B160C</a:t>
            </a:r>
            <a:r>
              <a:rPr lang="ru-RU" sz="1200" dirty="0">
                <a:latin typeface="+mj-lt"/>
              </a:rPr>
              <a:t>, его приобретение в лизинг в текущем году стало выгоднее, чем было в 2024 году.</a:t>
            </a:r>
          </a:p>
          <a:p>
            <a:pPr algn="just"/>
            <a:endParaRPr lang="ru-RU" sz="1200" dirty="0"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F90F51-E16F-471B-B526-557A5DF92EB7}"/>
              </a:ext>
            </a:extLst>
          </p:cNvPr>
          <p:cNvSpPr txBox="1"/>
          <p:nvPr/>
        </p:nvSpPr>
        <p:spPr>
          <a:xfrm>
            <a:off x="1456045" y="5848007"/>
            <a:ext cx="921765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latin typeface="+mj-lt"/>
                <a:hlinkClick r:id="rId6"/>
              </a:rPr>
              <a:t>Онлайн калькулятор DV</a:t>
            </a:r>
            <a:r>
              <a:rPr lang="en-US" sz="1000" dirty="0">
                <a:latin typeface="+mj-lt"/>
                <a:hlinkClick r:id="rId6"/>
              </a:rPr>
              <a:t>-</a:t>
            </a:r>
            <a:r>
              <a:rPr lang="ru-RU" sz="1000" dirty="0">
                <a:latin typeface="+mj-lt"/>
                <a:hlinkClick r:id="rId6"/>
              </a:rPr>
              <a:t>TCO </a:t>
            </a:r>
            <a:r>
              <a:rPr lang="ru-RU" sz="1000" dirty="0">
                <a:latin typeface="+mj-lt"/>
              </a:rPr>
              <a:t>рассчитывает стоимость владения грузовыми, легкими коммерческими, легковыми автомобилями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7E79C078-EC4A-4A8B-B0D4-CD19D7AB8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943538"/>
              </p:ext>
            </p:extLst>
          </p:nvPr>
        </p:nvGraphicFramePr>
        <p:xfrm>
          <a:off x="6134816" y="767751"/>
          <a:ext cx="5749175" cy="453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7175">
                  <a:extLst>
                    <a:ext uri="{9D8B030D-6E8A-4147-A177-3AD203B41FA5}">
                      <a16:colId xmlns:a16="http://schemas.microsoft.com/office/drawing/2014/main" val="4156761482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17841272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53461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LiuGong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B160C </a:t>
                      </a: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Август 2025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Ноябрь 2024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98444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73279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Размеры платежей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руб. с НДС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руб с НДС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0312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Стоимость ТС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14 600 000,00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14 255 000,00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161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Выкупной Платеж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146 000,00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1 500 000,00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2006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Лизинговый платеж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383 383,71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396 277,93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53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Аванс клиента, 20%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2 190 000,00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2 138 250,00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4290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Ставка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28%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32%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25333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  Срок договора, мес.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541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93058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Расходы по договору,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25 339 022,67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27 414 925,61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9720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Удорожание сделки,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75,72%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86,55%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69680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Расходы по договору с учетом эффектов,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19 687 492,19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21 533 365,67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2022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052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Эффекты лизинга, руб.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4719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Эффекты итого,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5 651 530,48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+mj-lt"/>
                        </a:rPr>
                        <a:t>5 881 559,94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2500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Экономия на налогу на прибыль,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4 792 296,39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4 953 474,09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27677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Экономия на НДС,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859 234,09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928 085,85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761407"/>
                  </a:ext>
                </a:extLst>
              </a:tr>
            </a:tbl>
          </a:graphicData>
        </a:graphic>
      </p:graphicFrame>
      <p:pic>
        <p:nvPicPr>
          <p:cNvPr id="17" name="Picture 2" descr="Picture background">
            <a:extLst>
              <a:ext uri="{FF2B5EF4-FFF2-40B4-BE49-F238E27FC236}">
                <a16:creationId xmlns:a16="http://schemas.microsoft.com/office/drawing/2014/main" id="{8277F2A6-BAC3-49B0-8AB0-B67287B5F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751" y="1405656"/>
            <a:ext cx="3222273" cy="21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463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293</Words>
  <Application>Microsoft Office PowerPoint</Application>
  <PresentationFormat>Широкоэкранный</PresentationFormat>
  <Paragraphs>66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122</cp:revision>
  <dcterms:created xsi:type="dcterms:W3CDTF">2025-02-12T06:29:35Z</dcterms:created>
  <dcterms:modified xsi:type="dcterms:W3CDTF">2025-09-01T07:28:23Z</dcterms:modified>
</cp:coreProperties>
</file>