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F8B"/>
    <a:srgbClr val="FF7D7D"/>
    <a:srgbClr val="8BB8E1"/>
    <a:srgbClr val="FF6161"/>
    <a:srgbClr val="7D7D7D"/>
    <a:srgbClr val="C9C9C9"/>
    <a:srgbClr val="FF0D0D"/>
    <a:srgbClr val="CC3300"/>
    <a:srgbClr val="EEEEEE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6" d="100"/>
          <a:sy n="106" d="100"/>
        </p:scale>
        <p:origin x="10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8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hyperlink" Target="https://leasingstat.ru/lizing-oborudovaniya-sokratilsya-bolee-chem-na-tret/" TargetMode="External"/><Relationship Id="rId4" Type="http://schemas.openxmlformats.org/officeDocument/2006/relationships/hyperlink" Target="https://napinfo.ru/services/dilery/dilerskie-seti-avtobusov-v-rossi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87988" y="256854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 ЛИЗИНГА СПЕЦТЕХНИКИ ПРИХОДИТСЯ НА СЕЛЬХОЗТЕХНИКУ  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288462" y="6343842"/>
            <a:ext cx="44005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</a:t>
            </a:r>
            <a:r>
              <a:rPr lang="ru-RU" sz="900" i="1" dirty="0" err="1">
                <a:latin typeface="+mj-lt"/>
                <a:cs typeface="Arial" panose="020B0604020202020204" pitchFamily="34" charset="0"/>
              </a:rPr>
              <a:t>Федресурс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,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409991" y="635172"/>
            <a:ext cx="754762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>
                <a:latin typeface="+mj-lt"/>
              </a:rPr>
              <a:t>По данным маркетингового агентства </a:t>
            </a:r>
            <a:r>
              <a:rPr lang="ru-RU" sz="1200" dirty="0">
                <a:latin typeface="+mj-lt"/>
                <a:hlinkClick r:id="rId4"/>
              </a:rPr>
              <a:t>НАПИ</a:t>
            </a:r>
            <a:r>
              <a:rPr lang="ru-RU" sz="1200" dirty="0">
                <a:latin typeface="+mj-lt"/>
              </a:rPr>
              <a:t>, за январь-июль 2025 года в финансовый лизинг было выдано 18,2 тыс. единиц новой и подержанной специализированной техники, что на 44,3% меньше, чем годом ранее, когда было выдано 32,7 тыс. Средний срок договора лизинга за год снизился на три месяца, в январе-июле текущего года  он составил 37 </a:t>
            </a:r>
            <a:r>
              <a:rPr lang="ru-RU" sz="1200">
                <a:latin typeface="+mj-lt"/>
              </a:rPr>
              <a:t>месяцев.</a:t>
            </a:r>
            <a:endParaRPr lang="ru-RU" sz="1200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ru-RU" sz="1200" dirty="0">
                <a:latin typeface="+mj-lt"/>
                <a:hlinkClick r:id="rId5"/>
              </a:rPr>
              <a:t>Лизинг дорожно-строительной техники </a:t>
            </a:r>
            <a:r>
              <a:rPr lang="ru-RU" sz="1200" dirty="0">
                <a:latin typeface="+mj-lt"/>
              </a:rPr>
              <a:t>упал на 62%, в результате доля этого сегмента за год сократилась с 50,9% до 34,6%. Также на 45,5% снизился лизинг складской техники, а на 38,7% - подъемной. Выдача в лизинг сельскохозяйственной техники снизилась не так сильно (на 1,2%), поэтому доля этого сегмента выросла на 14,1 </a:t>
            </a:r>
            <a:r>
              <a:rPr lang="ru-RU" sz="1200" dirty="0" err="1">
                <a:latin typeface="+mj-lt"/>
              </a:rPr>
              <a:t>п.п</a:t>
            </a:r>
            <a:r>
              <a:rPr lang="ru-RU" sz="1200" dirty="0">
                <a:latin typeface="+mj-lt"/>
              </a:rPr>
              <a:t>., достигнув 32,4</a:t>
            </a:r>
            <a:r>
              <a:rPr lang="ru-RU" sz="1200">
                <a:latin typeface="+mj-lt"/>
              </a:rPr>
              <a:t>%. </a:t>
            </a:r>
            <a:endParaRPr lang="ru-RU" sz="1200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ru-RU" sz="1200" dirty="0">
                <a:latin typeface="+mj-lt"/>
              </a:rPr>
              <a:t>Более стабильная ситуация, наблюдаемая в области лизинга сельхозтехники, в определенной степени обусловлена специальной программой «Стабильный год» , проводимой компанией «Росагролизинг». Акция стартовала 21 мая 2025 года.  В рамках данной программы предлагается нулевой аванс, сниженные ставки, отсрочка выплаты основного долга на год </a:t>
            </a:r>
            <a:r>
              <a:rPr lang="ru-RU" sz="1200">
                <a:latin typeface="+mj-lt"/>
              </a:rPr>
              <a:t>и заключение </a:t>
            </a:r>
            <a:r>
              <a:rPr lang="ru-RU" sz="1200" dirty="0">
                <a:latin typeface="+mj-lt"/>
              </a:rPr>
              <a:t>договора лизинга на срок до 7 лет.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87988" y="3210741"/>
            <a:ext cx="70188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спецтехники в договорах лизинга, тыс. шт.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531950-0B84-48CB-A77C-50978F39C9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4584" y="3601096"/>
            <a:ext cx="698182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6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722CE6-F4AD-4C9E-9955-0107D7F2A3B7}"/>
              </a:ext>
            </a:extLst>
          </p:cNvPr>
          <p:cNvSpPr txBox="1"/>
          <p:nvPr/>
        </p:nvSpPr>
        <p:spPr>
          <a:xfrm>
            <a:off x="1369714" y="1216593"/>
            <a:ext cx="6896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лизинга спецтехники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F2AF47-8DCD-4328-8514-70C34D0C1E56}"/>
              </a:ext>
            </a:extLst>
          </p:cNvPr>
          <p:cNvSpPr txBox="1"/>
          <p:nvPr/>
        </p:nvSpPr>
        <p:spPr>
          <a:xfrm>
            <a:off x="1587988" y="256854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 лизинга спецтехники приходится на сельхозтехнику  </a:t>
            </a:r>
          </a:p>
        </p:txBody>
      </p:sp>
      <p:sp>
        <p:nvSpPr>
          <p:cNvPr id="9" name="TextBox 8">
            <a:hlinkClick r:id="rId2"/>
            <a:extLst>
              <a:ext uri="{FF2B5EF4-FFF2-40B4-BE49-F238E27FC236}">
                <a16:creationId xmlns:a16="http://schemas.microsoft.com/office/drawing/2014/main" id="{1EE985DF-5E02-43BC-8B2D-23A0808E11B2}"/>
              </a:ext>
            </a:extLst>
          </p:cNvPr>
          <p:cNvSpPr txBox="1"/>
          <p:nvPr/>
        </p:nvSpPr>
        <p:spPr>
          <a:xfrm>
            <a:off x="4390962" y="5453039"/>
            <a:ext cx="44005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</a:t>
            </a:r>
            <a:r>
              <a:rPr lang="ru-RU" sz="900" i="1" dirty="0" err="1">
                <a:latin typeface="+mj-lt"/>
                <a:cs typeface="Arial" panose="020B0604020202020204" pitchFamily="34" charset="0"/>
              </a:rPr>
              <a:t>Федресурс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, НАПИ (Национальное Агентство Промышленной Информации)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AACDD08-F3AA-4117-ADF6-142CD5B5C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509" y="1802323"/>
            <a:ext cx="79248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51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2403</TotalTime>
  <Words>234</Words>
  <Application>Microsoft Office PowerPoint</Application>
  <PresentationFormat>Экран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237</cp:revision>
  <cp:lastPrinted>2025-07-03T06:37:59Z</cp:lastPrinted>
  <dcterms:created xsi:type="dcterms:W3CDTF">2022-08-09T13:01:09Z</dcterms:created>
  <dcterms:modified xsi:type="dcterms:W3CDTF">2025-09-12T12:01:58Z</dcterms:modified>
</cp:coreProperties>
</file>