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3" r:id="rId2"/>
    <p:sldId id="264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B4E0"/>
    <a:srgbClr val="FF7171"/>
    <a:srgbClr val="B5D8A0"/>
    <a:srgbClr val="4472C4"/>
    <a:srgbClr val="7D7D7D"/>
    <a:srgbClr val="C9C9C9"/>
    <a:srgbClr val="FF0D0D"/>
    <a:srgbClr val="CC3300"/>
    <a:srgbClr val="EEEEEE"/>
    <a:srgbClr val="FF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78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6988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10/2/2025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emf"/><Relationship Id="rId5" Type="http://schemas.openxmlformats.org/officeDocument/2006/relationships/hyperlink" Target="https://leasingstat.ru/" TargetMode="External"/><Relationship Id="rId4" Type="http://schemas.openxmlformats.org/officeDocument/2006/relationships/hyperlink" Target="http://www.napinfo.ru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уга 8">
            <a:extLst>
              <a:ext uri="{FF2B5EF4-FFF2-40B4-BE49-F238E27FC236}">
                <a16:creationId xmlns:a16="http://schemas.microsoft.com/office/drawing/2014/main" id="{CB0135B1-5800-1644-B1D0-3916A0603561}"/>
              </a:ext>
            </a:extLst>
          </p:cNvPr>
          <p:cNvSpPr/>
          <p:nvPr/>
        </p:nvSpPr>
        <p:spPr>
          <a:xfrm>
            <a:off x="923193" y="-877033"/>
            <a:ext cx="34289" cy="79131"/>
          </a:xfrm>
          <a:prstGeom prst="arc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ru-RU" sz="135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590240" y="263769"/>
            <a:ext cx="72546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чем на 40% сократился лизинг спецтехники</a:t>
            </a:r>
          </a:p>
        </p:txBody>
      </p:sp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258061" y="6302787"/>
            <a:ext cx="440059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+mj-lt"/>
                <a:cs typeface="Arial" panose="020B0604020202020204" pitchFamily="34" charset="0"/>
              </a:rPr>
              <a:t>Источник: </a:t>
            </a:r>
            <a:r>
              <a:rPr lang="ru-RU" sz="900" i="1" dirty="0" err="1">
                <a:latin typeface="+mj-lt"/>
                <a:cs typeface="Arial" panose="020B0604020202020204" pitchFamily="34" charset="0"/>
              </a:rPr>
              <a:t>Федресурс</a:t>
            </a:r>
            <a:r>
              <a:rPr lang="ru-RU" sz="900" i="1" dirty="0">
                <a:latin typeface="+mj-lt"/>
                <a:cs typeface="Arial" panose="020B0604020202020204" pitchFamily="34" charset="0"/>
              </a:rPr>
              <a:t>,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409990" y="750313"/>
            <a:ext cx="7547629" cy="2274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4"/>
              </a:rPr>
              <a:t>НАПИ</a:t>
            </a:r>
            <a:r>
              <a:rPr lang="ru-RU" sz="1200" dirty="0">
                <a:latin typeface="+mj-lt"/>
              </a:rPr>
              <a:t>, за январь-август 2025 года в финансовый лизинг было выдано 21,4 тыс. единиц новой и подержанной специализированной техники, что на 42,2% меньше, чем годом ранее, когда было выдано 37 тыс. единиц. Средний срок договора лизинга за год снизился на два месяца, в январе-августе текущего года он составил 37 </a:t>
            </a:r>
            <a:r>
              <a:rPr lang="ru-RU" sz="1200">
                <a:latin typeface="+mj-lt"/>
              </a:rPr>
              <a:t>месяцев. </a:t>
            </a:r>
            <a:endParaRPr lang="ru-RU" sz="1200" dirty="0">
              <a:latin typeface="+mj-lt"/>
            </a:endParaRPr>
          </a:p>
          <a:p>
            <a:pPr>
              <a:lnSpc>
                <a:spcPts val="2000"/>
              </a:lnSpc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  <a:hlinkClick r:id="rId5"/>
              </a:rPr>
              <a:t>Лизинг дорожно-строительной техники </a:t>
            </a:r>
            <a:r>
              <a:rPr lang="ru-RU" sz="1200" dirty="0">
                <a:latin typeface="+mj-lt"/>
              </a:rPr>
              <a:t>упал на 61,1%, в результате доля этого сегмента за год сократилась с 50,8% до 34,2%. Также на 44,8% снизился лизинг складской техники, а на 42,1% - подъемной. Выдача в лизинг сельскохозяйственной техники, напротив, увеличилась на 11,2%, поэтому доля этого сегмента выросла на 16,4 </a:t>
            </a:r>
            <a:r>
              <a:rPr lang="ru-RU" sz="1200" dirty="0" err="1">
                <a:latin typeface="+mj-lt"/>
              </a:rPr>
              <a:t>п.п</a:t>
            </a:r>
            <a:r>
              <a:rPr lang="ru-RU" sz="1200" dirty="0">
                <a:latin typeface="+mj-lt"/>
              </a:rPr>
              <a:t>., достигнув 34,1</a:t>
            </a:r>
            <a:r>
              <a:rPr lang="ru-RU" sz="1200">
                <a:latin typeface="+mj-lt"/>
              </a:rPr>
              <a:t>%. </a:t>
            </a:r>
            <a:endParaRPr lang="ru-RU" sz="1200" dirty="0">
              <a:latin typeface="+mj-lt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09990" y="3145154"/>
            <a:ext cx="7248661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r>
              <a:rPr lang="ru-RU" sz="105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Динамика количества спецтехники в договорах лизинга, тыс. шт. 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D4513B7-4E27-41B8-8A1D-EF65FB507E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67207" y="3607916"/>
            <a:ext cx="7134225" cy="2486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96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29722CE6-F4AD-4C9E-9955-0107D7F2A3B7}"/>
              </a:ext>
            </a:extLst>
          </p:cNvPr>
          <p:cNvSpPr txBox="1"/>
          <p:nvPr/>
        </p:nvSpPr>
        <p:spPr>
          <a:xfrm>
            <a:off x="1590240" y="1493560"/>
            <a:ext cx="62865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Структура лизинга спецтехники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959EDB-593F-4259-B7C7-95D03D282378}"/>
              </a:ext>
            </a:extLst>
          </p:cNvPr>
          <p:cNvSpPr txBox="1"/>
          <p:nvPr/>
        </p:nvSpPr>
        <p:spPr>
          <a:xfrm>
            <a:off x="1590240" y="263769"/>
            <a:ext cx="72546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чем на 40% сократился лизинг спецтехники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43BDAA2-DA50-43B3-A0E8-D42691E820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2990" y="2259295"/>
            <a:ext cx="80010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40517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2498</TotalTime>
  <Words>168</Words>
  <Application>Microsoft Office PowerPoint</Application>
  <PresentationFormat>Экран (4:3)</PresentationFormat>
  <Paragraphs>8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256</cp:revision>
  <cp:lastPrinted>2025-07-03T06:37:59Z</cp:lastPrinted>
  <dcterms:created xsi:type="dcterms:W3CDTF">2022-08-09T13:01:09Z</dcterms:created>
  <dcterms:modified xsi:type="dcterms:W3CDTF">2025-10-02T08:28:06Z</dcterms:modified>
</cp:coreProperties>
</file>