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137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3BC5C"/>
    <a:srgbClr val="FF6019"/>
    <a:srgbClr val="BFBFBF"/>
    <a:srgbClr val="FFBC01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6" d="100"/>
          <a:sy n="106" d="100"/>
        </p:scale>
        <p:origin x="65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9997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739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11168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9258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71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4797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9692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66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6504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780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A6203B-A3B0-4350-BF6E-6BDCF86AE970}" type="datetimeFigureOut">
              <a:rPr lang="en-US" smtClean="0"/>
              <a:t>10/6/2025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0D64E-BE20-481B-B2A8-8C612EA7FA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8956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lcv-2/" TargetMode="External"/><Relationship Id="rId2" Type="http://schemas.openxmlformats.org/officeDocument/2006/relationships/hyperlink" Target="https://napinfo.ru/" TargetMode="Externa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BF2EC862-AABF-4AF2-A010-60D8156FB4B1}"/>
              </a:ext>
            </a:extLst>
          </p:cNvPr>
          <p:cNvSpPr txBox="1"/>
          <p:nvPr/>
        </p:nvSpPr>
        <p:spPr>
          <a:xfrm>
            <a:off x="782514" y="872311"/>
            <a:ext cx="11159738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>
                <a:latin typeface="+mj-lt"/>
              </a:rPr>
              <a:t>                             По </a:t>
            </a:r>
            <a:r>
              <a:rPr lang="ru-RU" sz="1200" dirty="0">
                <a:latin typeface="+mj-lt"/>
              </a:rPr>
              <a:t>данным маркетингового агентства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, за январь-август 2025 года корпоративными клиентами было приобретено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49,3 тыс. новых и 30,9 тыс. подержанных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. В прошлом году было реализовано на 24,3% больше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новых (65,1 тыс.) и на 4% меньше подержанных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(29,8 тыс.)</a:t>
            </a:r>
            <a:r>
              <a:rPr lang="ru-RU" sz="1200" dirty="0">
                <a:latin typeface="+mj-lt"/>
              </a:rPr>
              <a:t>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При этом в операционный и финансовый лизинг за восемь месяцев текущего года корпоративным клиентам было выдано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25,5 тыс. </a:t>
            </a:r>
            <a:r>
              <a:rPr lang="ru-RU" sz="1200" dirty="0">
                <a:latin typeface="+mj-lt"/>
              </a:rPr>
              <a:t>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, что на 29,4% меньше, чем за аналогичный период 2024 года, когда было реализовано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36,1 тыс. </a:t>
            </a:r>
            <a:r>
              <a:rPr lang="ru-RU" sz="1200" dirty="0">
                <a:latin typeface="+mj-lt"/>
              </a:rPr>
              <a:t>новых автомобилей. Также </a:t>
            </a:r>
            <a:r>
              <a:rPr lang="ru-RU" sz="1200" dirty="0">
                <a:latin typeface="+mj-lt"/>
                <a:hlinkClick r:id="rId3"/>
              </a:rPr>
              <a:t>в лизинг было выдано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4,3 тыс. подержанных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, что на 2,4% больше, чем в прошлом году, когда было реализовано </a:t>
            </a:r>
            <a:r>
              <a:rPr lang="ru-RU" sz="1200" dirty="0">
                <a:solidFill>
                  <a:prstClr val="black"/>
                </a:solidFill>
                <a:latin typeface="+mj-lt"/>
              </a:rPr>
              <a:t>4,2 тыс. </a:t>
            </a:r>
            <a:r>
              <a:rPr lang="ru-RU" sz="1200" dirty="0">
                <a:latin typeface="+mj-lt"/>
              </a:rPr>
              <a:t>автомобилей.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ru-RU" sz="1200" dirty="0">
                <a:latin typeface="+mj-lt"/>
              </a:rPr>
              <a:t>На долю финансового лизинга в продажах 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 в январе-августе 2024 года приходилось 55,2%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в аналогичный период 2025 года доля сократилась до </a:t>
            </a:r>
            <a:r>
              <a:rPr lang="ru-RU" sz="1200" dirty="0">
                <a:latin typeface="+mj-lt"/>
              </a:rPr>
              <a:t>51,4%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ru-RU" sz="1200" dirty="0">
                <a:latin typeface="+mj-lt"/>
              </a:rPr>
              <a:t>На долю финансового лизинга в продажах подержанных</a:t>
            </a:r>
            <a:r>
              <a:rPr lang="en-US" sz="1200" dirty="0">
                <a:latin typeface="+mj-lt"/>
              </a:rPr>
              <a:t> LCV</a:t>
            </a:r>
            <a:r>
              <a:rPr lang="ru-RU" sz="1200" dirty="0">
                <a:latin typeface="+mj-lt"/>
              </a:rPr>
              <a:t> в 2024 году приходилось 14,1%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, в текущем году она снизилась до </a:t>
            </a:r>
            <a:r>
              <a:rPr lang="ru-RU" sz="1200" dirty="0">
                <a:latin typeface="+mj-lt"/>
              </a:rPr>
              <a:t>13,9%</a:t>
            </a:r>
            <a:r>
              <a:rPr lang="ru-RU" sz="1200" dirty="0">
                <a:solidFill>
                  <a:srgbClr val="000000"/>
                </a:solidFill>
                <a:latin typeface="+mj-lt"/>
              </a:rPr>
              <a:t>. </a:t>
            </a:r>
            <a:r>
              <a:rPr lang="ru-RU" sz="1200" dirty="0">
                <a:latin typeface="+mj-lt"/>
              </a:rPr>
              <a:t>В операционный лизинг в январе-августе 2024 и 2025 года было взято по 0,2 тыс. единиц новых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 и лишь по 5 единиц подержанных.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36465" y="289634"/>
            <a:ext cx="46057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Почти на 30% упал лизинг новых </a:t>
            </a:r>
            <a:r>
              <a:rPr lang="en-US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1BBCB99F-0B05-4E6F-A67C-9113F43470CB}"/>
              </a:ext>
            </a:extLst>
          </p:cNvPr>
          <p:cNvSpPr/>
          <p:nvPr/>
        </p:nvSpPr>
        <p:spPr>
          <a:xfrm>
            <a:off x="782514" y="2919616"/>
            <a:ext cx="540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Лизинг в продажах новых корпоративных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, тыс. шт.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B3A2A266-2DFE-4F8E-9D1B-4BC20DD225C3}"/>
              </a:ext>
            </a:extLst>
          </p:cNvPr>
          <p:cNvSpPr/>
          <p:nvPr/>
        </p:nvSpPr>
        <p:spPr>
          <a:xfrm>
            <a:off x="6416516" y="2924149"/>
            <a:ext cx="54000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Лизинг в продажах подержанных корпоративных </a:t>
            </a:r>
            <a:r>
              <a:rPr lang="en-US" sz="1050" b="1" dirty="0">
                <a:latin typeface="Arial" panose="020B0604020202020204" pitchFamily="34" charset="0"/>
                <a:cs typeface="Arial" panose="020B0604020202020204" pitchFamily="34" charset="0"/>
              </a:rPr>
              <a:t>LCV</a:t>
            </a:r>
            <a:r>
              <a:rPr lang="ru-RU" sz="1050" b="1" dirty="0">
                <a:latin typeface="Arial" panose="020B0604020202020204" pitchFamily="34" charset="0"/>
                <a:cs typeface="Arial" panose="020B0604020202020204" pitchFamily="34" charset="0"/>
              </a:rPr>
              <a:t>, тыс. шт.</a:t>
            </a:r>
          </a:p>
        </p:txBody>
      </p:sp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64A9F751-7651-424E-B601-69606BD11F1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7883" y="3343400"/>
            <a:ext cx="11049000" cy="3190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922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274</TotalTime>
  <Words>227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60</cp:revision>
  <dcterms:created xsi:type="dcterms:W3CDTF">2022-08-09T12:55:45Z</dcterms:created>
  <dcterms:modified xsi:type="dcterms:W3CDTF">2025-10-06T09:51:24Z</dcterms:modified>
</cp:coreProperties>
</file>