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5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7D7D7D"/>
    <a:srgbClr val="C9C9C9"/>
    <a:srgbClr val="FF0D0D"/>
    <a:srgbClr val="CC3300"/>
    <a:srgbClr val="EEEEEE"/>
    <a:srgbClr val="FF4747"/>
    <a:srgbClr val="70AD47"/>
    <a:srgbClr val="ECECE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797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s://leasingstat.ru/" TargetMode="External"/><Relationship Id="rId4" Type="http://schemas.openxmlformats.org/officeDocument/2006/relationships/hyperlink" Target="http://www.napinfo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98989" y="281784"/>
            <a:ext cx="7369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Почти в два раза сократился лизинг спецтехники</a:t>
            </a:r>
          </a:p>
        </p:txBody>
      </p:sp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468031" y="6222828"/>
            <a:ext cx="440059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+mj-lt"/>
                <a:cs typeface="Arial" panose="020B0604020202020204" pitchFamily="34" charset="0"/>
              </a:rPr>
              <a:t>Источник: </a:t>
            </a:r>
            <a:r>
              <a:rPr lang="ru-RU" sz="900" i="1" dirty="0" err="1">
                <a:latin typeface="+mj-lt"/>
                <a:cs typeface="Arial" panose="020B0604020202020204" pitchFamily="34" charset="0"/>
              </a:rPr>
              <a:t>Федресурс</a:t>
            </a:r>
            <a:r>
              <a:rPr lang="ru-RU" sz="900" i="1" dirty="0">
                <a:latin typeface="+mj-lt"/>
                <a:cs typeface="Arial" panose="020B0604020202020204" pitchFamily="34" charset="0"/>
              </a:rPr>
              <a:t>,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09990" y="714189"/>
            <a:ext cx="75476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4"/>
              </a:rPr>
              <a:t>НАПИ</a:t>
            </a:r>
            <a:r>
              <a:rPr lang="ru-RU" sz="1200" dirty="0">
                <a:latin typeface="+mj-lt"/>
              </a:rPr>
              <a:t>, за январь-сентябрь 2025 года в финансовый лизинг было выдано 24,3 тыс. единиц новой и подержанной специализированной техники, что на 41,4% меньше, чем годом ранее, когда было выдано 41,5 тыс. единиц. Средний срок договора лизинга за год сократился на три месяца, в январе-сентябре текущего года он составил 37 </a:t>
            </a:r>
            <a:r>
              <a:rPr lang="ru-RU" sz="1200">
                <a:latin typeface="+mj-lt"/>
              </a:rPr>
              <a:t>месяцев.</a:t>
            </a:r>
            <a:br>
              <a:rPr lang="ru-RU" sz="1200">
                <a:latin typeface="+mj-lt"/>
              </a:rPr>
            </a:br>
            <a:r>
              <a:rPr lang="ru-RU" sz="1200">
                <a:latin typeface="+mj-lt"/>
                <a:hlinkClick r:id="rId5"/>
              </a:rPr>
              <a:t>Лизинг </a:t>
            </a:r>
            <a:r>
              <a:rPr lang="ru-RU" sz="1200" dirty="0">
                <a:latin typeface="+mj-lt"/>
                <a:hlinkClick r:id="rId5"/>
              </a:rPr>
              <a:t>дорожно-строительной техники </a:t>
            </a:r>
            <a:r>
              <a:rPr lang="ru-RU" sz="1200" dirty="0">
                <a:latin typeface="+mj-lt"/>
              </a:rPr>
              <a:t>упал на 58,3%, в результате доля этого сегмента за год упала с 50,2% до 35,7%. Также на 49,9% снизился лизинг складской техники, а на 41,2% - подъемной. Выдача в лизинг сельскохозяйственной техники, напротив, увеличилась на 4,5%, поэтому доля этого сегмента выросла на 14,4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., достигнув 32,8%.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317589" y="2403394"/>
            <a:ext cx="2799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sz="1200" b="1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Динамика количества спецтехники в договорах лизинга, тыс. шт.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A5CEED5-3110-4A6C-8B50-E94ECE9EA8A1}"/>
              </a:ext>
            </a:extLst>
          </p:cNvPr>
          <p:cNvSpPr txBox="1"/>
          <p:nvPr/>
        </p:nvSpPr>
        <p:spPr>
          <a:xfrm>
            <a:off x="5262099" y="2470787"/>
            <a:ext cx="2450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+mj-lt"/>
              </a:rPr>
              <a:t>Структура лизинга спецтехники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AB0DE8B-704B-4030-AED6-54A8E0EA75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881" y="2894632"/>
            <a:ext cx="8620125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42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2538</TotalTime>
  <Words>160</Words>
  <Application>Microsoft Office PowerPoint</Application>
  <PresentationFormat>Экран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270</cp:revision>
  <cp:lastPrinted>2025-07-03T06:37:59Z</cp:lastPrinted>
  <dcterms:created xsi:type="dcterms:W3CDTF">2022-08-09T13:01:09Z</dcterms:created>
  <dcterms:modified xsi:type="dcterms:W3CDTF">2025-10-30T06:53:06Z</dcterms:modified>
</cp:coreProperties>
</file>