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09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DF2"/>
    <a:srgbClr val="91A4C5"/>
    <a:srgbClr val="B1BF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5" d="100"/>
          <a:sy n="95" d="100"/>
        </p:scale>
        <p:origin x="1110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521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www.free-powerpoint-templates-design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apinfo.ru/services/it-resheniya-po-analizu-avtomobilnogo-rynka/dv-tco/" TargetMode="External"/><Relationship Id="rId5" Type="http://schemas.openxmlformats.org/officeDocument/2006/relationships/image" Target="../media/image2.jpeg"/><Relationship Id="rId10" Type="http://schemas.openxmlformats.org/officeDocument/2006/relationships/image" Target="../media/image5.emf"/><Relationship Id="rId4" Type="http://schemas.openxmlformats.org/officeDocument/2006/relationships/image" Target="../media/image1.png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3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935971" y="6322790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3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56045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50810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4564185" y="97760"/>
            <a:ext cx="741749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</a:rPr>
              <a:t>Стоимость владения автомобилем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BELGEE X70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с учетом лизинга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22" name="Рисунок 21" descr="http://dl3.joxi.net/drive/2022/11/15/0047/1886/3106654/54/e9d0e93895.jpg">
            <a:extLst>
              <a:ext uri="{FF2B5EF4-FFF2-40B4-BE49-F238E27FC236}">
                <a16:creationId xmlns:a16="http://schemas.microsoft.com/office/drawing/2014/main" id="{7B15C1A2-8CDF-405F-9800-87F02093A38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25" y="5938709"/>
            <a:ext cx="667402" cy="63929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1309824" y="614936"/>
            <a:ext cx="6176198" cy="2590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latin typeface="+mj-lt"/>
              </a:rPr>
              <a:t>Маркетинговое агентство НАПИ проанализировало стоимость владения автомобилем марки </a:t>
            </a:r>
            <a:r>
              <a:rPr lang="en-US" sz="1200" dirty="0">
                <a:solidFill>
                  <a:srgbClr val="000000"/>
                </a:solidFill>
                <a:latin typeface="+mj-lt"/>
              </a:rPr>
              <a:t>BELGEE X70 Active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 </a:t>
            </a:r>
            <a:r>
              <a:rPr lang="ru-RU" sz="1200" dirty="0">
                <a:latin typeface="+mj-lt"/>
              </a:rPr>
              <a:t>с использованием </a:t>
            </a:r>
            <a:r>
              <a:rPr lang="ru-RU" sz="1200" dirty="0">
                <a:latin typeface="+mj-lt"/>
                <a:hlinkClick r:id="rId6"/>
              </a:rPr>
              <a:t>онлайн калькулятора</a:t>
            </a:r>
            <a:r>
              <a:rPr lang="en-US" sz="1200" dirty="0">
                <a:latin typeface="+mj-lt"/>
                <a:hlinkClick r:id="rId6"/>
              </a:rPr>
              <a:t> </a:t>
            </a:r>
            <a:r>
              <a:rPr lang="ru-RU" sz="1200" dirty="0">
                <a:latin typeface="+mj-lt"/>
                <a:hlinkClick r:id="rId6"/>
              </a:rPr>
              <a:t>стоимости владения </a:t>
            </a:r>
            <a:r>
              <a:rPr lang="en-US" sz="1200" dirty="0">
                <a:latin typeface="+mj-lt"/>
                <a:hlinkClick r:id="rId6"/>
              </a:rPr>
              <a:t>DV – </a:t>
            </a:r>
            <a:r>
              <a:rPr lang="en-US" sz="1200">
                <a:latin typeface="+mj-lt"/>
                <a:hlinkClick r:id="rId6"/>
              </a:rPr>
              <a:t>TCO</a:t>
            </a:r>
            <a:r>
              <a:rPr lang="ru-RU" sz="1200">
                <a:latin typeface="+mj-lt"/>
                <a:hlinkClick r:id="rId6"/>
              </a:rPr>
              <a:t>.</a:t>
            </a:r>
            <a:endParaRPr lang="ru-RU" sz="1200" dirty="0">
              <a:latin typeface="+mj-lt"/>
            </a:endParaRPr>
          </a:p>
          <a:p>
            <a:pPr algn="just" defTabSz="838200"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latin typeface="+mj-lt"/>
              </a:rPr>
              <a:t>Для анализа стоимости владения в качестве собственника автомобиля выбрано юридическое лицо, эксплуатирующее автомобиль в Москве. Автомобиль приобретается в финансовый лизинг, срок договора лизинга составляет 3 года. Срок владения автомобилем – 48 месяцев (4 года). Среднегодовой пробег –  25 тыс. км</a:t>
            </a:r>
            <a:r>
              <a:rPr lang="ru-RU" sz="1200">
                <a:latin typeface="+mj-lt"/>
              </a:rPr>
              <a:t>. </a:t>
            </a:r>
            <a:endParaRPr lang="ru-RU" sz="1200" dirty="0">
              <a:latin typeface="+mj-lt"/>
            </a:endParaRPr>
          </a:p>
          <a:p>
            <a:pPr marL="2873375" algn="just">
              <a:spcBef>
                <a:spcPts val="400"/>
              </a:spcBef>
              <a:spcAft>
                <a:spcPts val="400"/>
              </a:spcAft>
            </a:pPr>
            <a:r>
              <a:rPr lang="ru-RU" sz="1200" dirty="0">
                <a:latin typeface="+mj-lt"/>
              </a:rPr>
              <a:t>Стоимость владения рассчитывается с учетом потери стоимости и дополнительных расходов на замену запчастей, не входящих в техническое обслуживание и текущий ремонт. В стоимость  договора лизинга  не входят расходы на ТО, страхование и т.д.</a:t>
            </a:r>
          </a:p>
        </p:txBody>
      </p:sp>
      <p:pic>
        <p:nvPicPr>
          <p:cNvPr id="25" name="Picture 2" descr="https://dv-tco.ru/uploads/images2/9/BELGEE/75_375_02_26_01_03_01_01_52_BELGEE_X70_SUV.pn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E6E6E6"/>
              </a:clrFrom>
              <a:clrTo>
                <a:srgbClr val="E6E6E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709" y="1547264"/>
            <a:ext cx="2609033" cy="1881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B29A0EF-56B7-4CEF-A1A6-C9F5F741918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09824" y="3299839"/>
            <a:ext cx="6067425" cy="29432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65769EF-CD2B-41F2-A3BA-1BEA97ED58A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558137" y="674465"/>
            <a:ext cx="4191000" cy="564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1690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1634</TotalTime>
  <Words>131</Words>
  <Application>Microsoft Office PowerPoint</Application>
  <PresentationFormat>Широкоэкранный</PresentationFormat>
  <Paragraphs>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110</cp:revision>
  <dcterms:created xsi:type="dcterms:W3CDTF">2025-02-12T06:29:35Z</dcterms:created>
  <dcterms:modified xsi:type="dcterms:W3CDTF">2025-10-01T08:33:15Z</dcterms:modified>
</cp:coreProperties>
</file>