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4058"/>
    <a:srgbClr val="96506E"/>
    <a:srgbClr val="FFBC01"/>
    <a:srgbClr val="BFBFB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pricepov-i-polupricepov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E28C6B15-3A95-4E18-BCFD-40B8E047160A}"/>
              </a:ext>
            </a:extLst>
          </p:cNvPr>
          <p:cNvSpPr/>
          <p:nvPr/>
        </p:nvSpPr>
        <p:spPr>
          <a:xfrm>
            <a:off x="1677790" y="2669272"/>
            <a:ext cx="47587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Calibri Light" panose="020F0302020204030204"/>
                <a:cs typeface="Arial" panose="020B0604020202020204" pitchFamily="34" charset="0"/>
              </a:rPr>
              <a:t>Лизинг в продажах новых корпоративных прицепов-полуприцепов, тыс. шт.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28C6B15-3A95-4E18-BCFD-40B8E047160A}"/>
              </a:ext>
            </a:extLst>
          </p:cNvPr>
          <p:cNvSpPr/>
          <p:nvPr/>
        </p:nvSpPr>
        <p:spPr>
          <a:xfrm>
            <a:off x="6479838" y="2696348"/>
            <a:ext cx="5479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Calibri Light" panose="020F0302020204030204"/>
                <a:cs typeface="Arial" panose="020B0604020202020204" pitchFamily="34" charset="0"/>
              </a:rPr>
              <a:t>Лизинг в продажах подержанных корпоративных прицепов-полуприцепов, тыс. шт.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574492" y="706235"/>
            <a:ext cx="1038438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январь-август 2025 года корпоративными клиентами было приобретено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14,5 тыс. новых и 18 тыс. подержанных </a:t>
            </a:r>
            <a:r>
              <a:rPr lang="ru-RU" sz="1200" dirty="0">
                <a:latin typeface="+mj-lt"/>
              </a:rPr>
              <a:t>прицепов-полуприцепов. В прошлом году было реализовано на 57,2% больше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новых (33,8 тыс.) и на 0,1% меньше подержанных </a:t>
            </a:r>
            <a:r>
              <a:rPr lang="ru-RU" sz="1200" dirty="0">
                <a:latin typeface="+mj-lt"/>
              </a:rPr>
              <a:t>прицепов-полуприцепов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(18 тыс.)</a:t>
            </a:r>
            <a:r>
              <a:rPr lang="ru-RU" sz="1200" dirty="0">
                <a:latin typeface="+mj-lt"/>
              </a:rPr>
              <a:t>.</a:t>
            </a:r>
          </a:p>
          <a:p>
            <a:pPr>
              <a:lnSpc>
                <a:spcPts val="1800"/>
              </a:lnSpc>
            </a:pPr>
            <a:r>
              <a:rPr lang="ru-RU" sz="1200" dirty="0">
                <a:latin typeface="+mj-lt"/>
              </a:rPr>
              <a:t>В лизинг за восемь месяцев текущего года корпоративным клиентам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6,5 тыс. </a:t>
            </a:r>
            <a:r>
              <a:rPr lang="ru-RU" sz="1200" dirty="0">
                <a:latin typeface="+mj-lt"/>
              </a:rPr>
              <a:t>новых прицепов-полуприцепов, что на 71,9% меньше, чем за аналогичный период 2024 года, когда было реализовано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23,2 тыс. </a:t>
            </a:r>
            <a:r>
              <a:rPr lang="ru-RU" sz="1200" dirty="0">
                <a:latin typeface="+mj-lt"/>
              </a:rPr>
              <a:t>единиц новой техники. Также в лизинг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6,9 тыс. подержанных </a:t>
            </a:r>
            <a:r>
              <a:rPr lang="ru-RU" sz="1200" dirty="0">
                <a:latin typeface="+mj-lt"/>
              </a:rPr>
              <a:t>прицепов-полуприцепов, что на 6,6% меньше, чем в прошлом году, когда было реализовано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7,4 тыс. </a:t>
            </a:r>
            <a:r>
              <a:rPr lang="ru-RU" sz="1200" dirty="0">
                <a:latin typeface="+mj-lt"/>
              </a:rPr>
              <a:t>техники. </a:t>
            </a:r>
          </a:p>
          <a:p>
            <a:pPr>
              <a:lnSpc>
                <a:spcPts val="1800"/>
              </a:lnSpc>
            </a:pPr>
            <a:r>
              <a:rPr lang="ru-RU" sz="1200" dirty="0">
                <a:latin typeface="+mj-lt"/>
              </a:rPr>
              <a:t>На долю </a:t>
            </a:r>
            <a:r>
              <a:rPr lang="ru-RU" sz="1200" dirty="0">
                <a:latin typeface="+mj-lt"/>
                <a:hlinkClick r:id="rId3"/>
              </a:rPr>
              <a:t>лизинга в продажах новых прицепов-полуприцепов </a:t>
            </a:r>
            <a:r>
              <a:rPr lang="ru-RU" sz="1200" dirty="0">
                <a:latin typeface="+mj-lt"/>
              </a:rPr>
              <a:t>в январе-августе 2024 года приходилось 68,5%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в аналогичный период 2025 года доля сократилась до </a:t>
            </a:r>
            <a:r>
              <a:rPr lang="ru-RU" sz="1200" dirty="0">
                <a:latin typeface="+mj-lt"/>
              </a:rPr>
              <a:t>45%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ru-RU" sz="1200" dirty="0">
                <a:latin typeface="+mj-lt"/>
              </a:rPr>
              <a:t>На долю лизинга в продажах подержанных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прицепов-полуприцепов в 2024 году приходилось 41,2%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в текущем году она снизилась до </a:t>
            </a:r>
            <a:r>
              <a:rPr lang="ru-RU" sz="1200" dirty="0">
                <a:latin typeface="+mj-lt"/>
              </a:rPr>
              <a:t>38,5%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</a:t>
            </a:r>
            <a:endParaRPr lang="ru-RU" sz="1200" dirty="0"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479838" y="265926"/>
            <a:ext cx="5555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+mj-lt"/>
              </a:rPr>
              <a:t>В 1,5 раза сократился лизинг </a:t>
            </a:r>
            <a:r>
              <a:rPr lang="ru-RU" sz="1600" b="1">
                <a:solidFill>
                  <a:srgbClr val="FF0000"/>
                </a:solidFill>
                <a:latin typeface="+mj-lt"/>
              </a:rPr>
              <a:t>новых прицепов-полуприцепов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D8FB413-EACD-429A-AFBF-960AE36F8B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8263" y="3061185"/>
            <a:ext cx="996315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18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194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74</cp:revision>
  <dcterms:created xsi:type="dcterms:W3CDTF">2022-08-09T12:55:45Z</dcterms:created>
  <dcterms:modified xsi:type="dcterms:W3CDTF">2025-10-08T07:45:02Z</dcterms:modified>
</cp:coreProperties>
</file>