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3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6DFF"/>
    <a:srgbClr val="9999FF"/>
    <a:srgbClr val="609ED6"/>
    <a:srgbClr val="FF9933"/>
    <a:srgbClr val="91C46E"/>
    <a:srgbClr val="6666FF"/>
    <a:srgbClr val="CCCCFF"/>
    <a:srgbClr val="FFBC01"/>
    <a:srgbClr val="BFBFB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04" autoAdjust="0"/>
    <p:restoredTop sz="94660"/>
  </p:normalViewPr>
  <p:slideViewPr>
    <p:cSldViewPr snapToGrid="0">
      <p:cViewPr>
        <p:scale>
          <a:sx n="110" d="100"/>
          <a:sy n="110" d="100"/>
        </p:scale>
        <p:origin x="-1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9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3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1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2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7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6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5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7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6203B-A3B0-4350-BF6E-6BDCF86AE970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9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lizing-lcv-2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557867" y="745769"/>
            <a:ext cx="1038438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800"/>
              </a:lnSpc>
            </a:pPr>
            <a:r>
              <a:rPr lang="ru-RU" sz="1200">
                <a:latin typeface="+mj-lt"/>
              </a:rPr>
              <a:t>По данным маркетингового агентства </a:t>
            </a:r>
            <a:r>
              <a:rPr lang="ru-RU" sz="1200">
                <a:latin typeface="+mj-lt"/>
                <a:hlinkClick r:id="rId2"/>
              </a:rPr>
              <a:t>НАПИ</a:t>
            </a:r>
            <a:r>
              <a:rPr lang="ru-RU" sz="1200">
                <a:latin typeface="+mj-lt"/>
              </a:rPr>
              <a:t>, за январь-октябрь 2025 года </a:t>
            </a:r>
            <a:r>
              <a:rPr lang="ru-RU" sz="1200">
                <a:latin typeface="+mj-lt"/>
                <a:hlinkClick r:id="rId3"/>
              </a:rPr>
              <a:t>в лизинг корпоративным клиентам было выдано </a:t>
            </a:r>
            <a:r>
              <a:rPr lang="ru-RU" sz="1200">
                <a:latin typeface="+mj-lt"/>
              </a:rPr>
              <a:t>40,9  тыс. новых и подержанных </a:t>
            </a:r>
            <a:r>
              <a:rPr lang="en-US" sz="1200">
                <a:latin typeface="+mj-lt"/>
              </a:rPr>
              <a:t>LCV</a:t>
            </a:r>
            <a:r>
              <a:rPr lang="ru-RU" sz="1200">
                <a:latin typeface="+mj-lt"/>
              </a:rPr>
              <a:t>*, что на 24,5% меньше, чем за аналогичный период 2024 года, когда в лизинг было поставлено 54,2 тыс. </a:t>
            </a:r>
            <a:r>
              <a:rPr lang="en-US" sz="1200">
                <a:latin typeface="+mj-lt"/>
              </a:rPr>
              <a:t>LCV</a:t>
            </a:r>
            <a:r>
              <a:rPr lang="ru-RU" sz="1200">
                <a:latin typeface="+mj-lt"/>
              </a:rPr>
              <a:t>. </a:t>
            </a:r>
          </a:p>
          <a:p>
            <a:pPr algn="just">
              <a:lnSpc>
                <a:spcPts val="1800"/>
              </a:lnSpc>
            </a:pPr>
            <a:r>
              <a:rPr lang="ru-RU" sz="1200">
                <a:latin typeface="+mj-lt"/>
              </a:rPr>
              <a:t>Среди представленных на диаграмме типов техники за год больше всего  упала выдача в лизинг автобусов (-39,3%), в результате доля этого сегмента сократилась на 1,3 п.п. Также снизилась выдача в лизинг бортовой или тентованной техники (-34,1%), рефрижераторов (-32,5%) и пикапов (-32,2%). Немного лучше обстояла ситуация с фургонами: лизинг сократился на 11,8%, а доля выросла на 7,2 п.п.</a:t>
            </a:r>
            <a:endParaRPr lang="ru-RU" sz="12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064213-E59E-4A04-AEDD-D2C728ABBBC4}"/>
              </a:ext>
            </a:extLst>
          </p:cNvPr>
          <p:cNvSpPr txBox="1"/>
          <p:nvPr/>
        </p:nvSpPr>
        <p:spPr>
          <a:xfrm>
            <a:off x="1083793" y="6238286"/>
            <a:ext cx="34275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/>
              <a:t>* автомобили с полной массой до 6 т включительно, в </a:t>
            </a:r>
            <a:r>
              <a:rPr lang="ru-RU" sz="900" dirty="0" err="1"/>
              <a:t>т.ч</a:t>
            </a:r>
            <a:r>
              <a:rPr lang="ru-RU" sz="900" dirty="0"/>
              <a:t>. пикапы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86258" y="327233"/>
            <a:ext cx="5455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Выросла доля выданных в лизинг фургонов 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LCV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492192" y="1572294"/>
            <a:ext cx="1082348" cy="5572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#НАПИ_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LCV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100" dirty="0"/>
              <a:t>#</a:t>
            </a:r>
            <a:r>
              <a:rPr lang="ru-RU" sz="1100" dirty="0" err="1"/>
              <a:t>НАПИ_лизинг</a:t>
            </a:r>
            <a:endParaRPr lang="ru-RU" sz="1100" dirty="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9CAC744F-C3A9-4A53-A632-384858983B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3406" y="2068568"/>
            <a:ext cx="9410700" cy="440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2922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150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62</cp:revision>
  <dcterms:created xsi:type="dcterms:W3CDTF">2022-08-09T12:55:45Z</dcterms:created>
  <dcterms:modified xsi:type="dcterms:W3CDTF">2025-11-24T09:00:34Z</dcterms:modified>
</cp:coreProperties>
</file>