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79" autoAdjust="0"/>
    <p:restoredTop sz="94660"/>
  </p:normalViewPr>
  <p:slideViewPr>
    <p:cSldViewPr snapToGrid="0">
      <p:cViewPr>
        <p:scale>
          <a:sx n="100" d="100"/>
          <a:sy n="100" d="100"/>
        </p:scale>
        <p:origin x="18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 (01-11)</c:v>
                </c:pt>
              </c:strCache>
            </c:strRef>
          </c:tx>
          <c:spPr>
            <a:solidFill>
              <a:srgbClr val="5B9BD5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dLbl>
              <c:idx val="4"/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8E2E-4A5F-97A7-E8AC0ACEEC70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Легковые</c:v>
                </c:pt>
                <c:pt idx="1">
                  <c:v>Грузовые</c:v>
                </c:pt>
                <c:pt idx="2">
                  <c:v>LCV</c:v>
                </c:pt>
                <c:pt idx="3">
                  <c:v>Прицепы</c:v>
                </c:pt>
                <c:pt idx="4">
                  <c:v>Автобусы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204683</c:v>
                </c:pt>
                <c:pt idx="1">
                  <c:v>96062</c:v>
                </c:pt>
                <c:pt idx="2">
                  <c:v>63030</c:v>
                </c:pt>
                <c:pt idx="3">
                  <c:v>41700</c:v>
                </c:pt>
                <c:pt idx="4">
                  <c:v>7622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9A-4D8E-84C2-B557DBF4DA3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 (01-11)</c:v>
                </c:pt>
              </c:strCache>
            </c:strRef>
          </c:tx>
          <c:spPr>
            <a:solidFill>
              <a:srgbClr val="70AD47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Легковые</c:v>
                </c:pt>
                <c:pt idx="1">
                  <c:v>Грузовые</c:v>
                </c:pt>
                <c:pt idx="2">
                  <c:v>LCV</c:v>
                </c:pt>
                <c:pt idx="3">
                  <c:v>Прицепы</c:v>
                </c:pt>
                <c:pt idx="4">
                  <c:v>Автобусы</c:v>
                </c:pt>
              </c:strCache>
            </c:strRef>
          </c:cat>
          <c:val>
            <c:numRef>
              <c:f>Лист1!$C$2:$C$6</c:f>
              <c:numCache>
                <c:formatCode>#,##0</c:formatCode>
                <c:ptCount val="5"/>
                <c:pt idx="0">
                  <c:v>143934</c:v>
                </c:pt>
                <c:pt idx="1">
                  <c:v>48780</c:v>
                </c:pt>
                <c:pt idx="2">
                  <c:v>46194</c:v>
                </c:pt>
                <c:pt idx="3">
                  <c:v>20225</c:v>
                </c:pt>
                <c:pt idx="4">
                  <c:v>6396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9A-4D8E-84C2-B557DBF4DA3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9"/>
        <c:overlap val="-17"/>
        <c:axId val="794050783"/>
        <c:axId val="794055359"/>
      </c:barChart>
      <c:catAx>
        <c:axId val="7940507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rgbClr val="E7E6E6">
                <a:lumMod val="50000"/>
              </a:srgb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94055359"/>
        <c:crosses val="autoZero"/>
        <c:auto val="1"/>
        <c:lblAlgn val="ctr"/>
        <c:lblOffset val="100"/>
        <c:noMultiLvlLbl val="0"/>
      </c:catAx>
      <c:valAx>
        <c:axId val="7940553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94050783"/>
        <c:crosses val="autoZero"/>
        <c:crossBetween val="between"/>
        <c:dispUnits>
          <c:builtInUnit val="thousands"/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 (01-11)</c:v>
                </c:pt>
              </c:strCache>
            </c:strRef>
          </c:tx>
          <c:spPr>
            <a:solidFill>
              <a:srgbClr val="5B9BD5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dLbl>
              <c:idx val="4"/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8E2E-4A5F-97A7-E8AC0ACEEC70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Легковые</c:v>
                </c:pt>
                <c:pt idx="1">
                  <c:v>Грузовые</c:v>
                </c:pt>
                <c:pt idx="2">
                  <c:v>LCV</c:v>
                </c:pt>
                <c:pt idx="3">
                  <c:v>Прицепы</c:v>
                </c:pt>
                <c:pt idx="4">
                  <c:v>Автобусы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204683</c:v>
                </c:pt>
                <c:pt idx="1">
                  <c:v>96062</c:v>
                </c:pt>
                <c:pt idx="2">
                  <c:v>63030</c:v>
                </c:pt>
                <c:pt idx="3">
                  <c:v>41700</c:v>
                </c:pt>
                <c:pt idx="4">
                  <c:v>7622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9A-4D8E-84C2-B557DBF4DA3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 (01-11)</c:v>
                </c:pt>
              </c:strCache>
            </c:strRef>
          </c:tx>
          <c:spPr>
            <a:solidFill>
              <a:srgbClr val="70AD47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Легковые</c:v>
                </c:pt>
                <c:pt idx="1">
                  <c:v>Грузовые</c:v>
                </c:pt>
                <c:pt idx="2">
                  <c:v>LCV</c:v>
                </c:pt>
                <c:pt idx="3">
                  <c:v>Прицепы</c:v>
                </c:pt>
                <c:pt idx="4">
                  <c:v>Автобусы</c:v>
                </c:pt>
              </c:strCache>
            </c:strRef>
          </c:cat>
          <c:val>
            <c:numRef>
              <c:f>Лист1!$C$2:$C$6</c:f>
              <c:numCache>
                <c:formatCode>#,##0</c:formatCode>
                <c:ptCount val="5"/>
                <c:pt idx="0">
                  <c:v>143934</c:v>
                </c:pt>
                <c:pt idx="1">
                  <c:v>48780</c:v>
                </c:pt>
                <c:pt idx="2">
                  <c:v>46194</c:v>
                </c:pt>
                <c:pt idx="3">
                  <c:v>20225</c:v>
                </c:pt>
                <c:pt idx="4">
                  <c:v>6396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9A-4D8E-84C2-B557DBF4DA3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9"/>
        <c:overlap val="-17"/>
        <c:axId val="794050783"/>
        <c:axId val="794055359"/>
      </c:barChart>
      <c:catAx>
        <c:axId val="7940507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rgbClr val="E7E6E6">
                <a:lumMod val="50000"/>
              </a:srgb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94055359"/>
        <c:crosses val="autoZero"/>
        <c:auto val="1"/>
        <c:lblAlgn val="ctr"/>
        <c:lblOffset val="100"/>
        <c:noMultiLvlLbl val="0"/>
      </c:catAx>
      <c:valAx>
        <c:axId val="7940553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94050783"/>
        <c:crosses val="autoZero"/>
        <c:crossBetween val="between"/>
        <c:dispUnits>
          <c:builtInUnit val="thousands"/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 (01-11)</c:v>
                </c:pt>
              </c:strCache>
            </c:strRef>
          </c:tx>
          <c:spPr>
            <a:solidFill>
              <a:srgbClr val="5B9BD5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dLbl>
              <c:idx val="4"/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646A-4C55-9421-ED9750DD999A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Легковые</c:v>
                </c:pt>
                <c:pt idx="1">
                  <c:v>Грузовые</c:v>
                </c:pt>
                <c:pt idx="2">
                  <c:v>LCV</c:v>
                </c:pt>
                <c:pt idx="3">
                  <c:v>Прицепы</c:v>
                </c:pt>
                <c:pt idx="4">
                  <c:v>Автобусы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204683</c:v>
                </c:pt>
                <c:pt idx="1">
                  <c:v>96062</c:v>
                </c:pt>
                <c:pt idx="2">
                  <c:v>63030</c:v>
                </c:pt>
                <c:pt idx="3">
                  <c:v>41700</c:v>
                </c:pt>
                <c:pt idx="4">
                  <c:v>7622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9A-4D8E-84C2-B557DBF4DA3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 (01-11)</c:v>
                </c:pt>
              </c:strCache>
            </c:strRef>
          </c:tx>
          <c:spPr>
            <a:solidFill>
              <a:srgbClr val="70AD47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Легковые</c:v>
                </c:pt>
                <c:pt idx="1">
                  <c:v>Грузовые</c:v>
                </c:pt>
                <c:pt idx="2">
                  <c:v>LCV</c:v>
                </c:pt>
                <c:pt idx="3">
                  <c:v>Прицепы</c:v>
                </c:pt>
                <c:pt idx="4">
                  <c:v>Автобусы</c:v>
                </c:pt>
              </c:strCache>
            </c:strRef>
          </c:cat>
          <c:val>
            <c:numRef>
              <c:f>Лист1!$C$2:$C$6</c:f>
              <c:numCache>
                <c:formatCode>#,##0</c:formatCode>
                <c:ptCount val="5"/>
                <c:pt idx="0">
                  <c:v>143934</c:v>
                </c:pt>
                <c:pt idx="1">
                  <c:v>48780</c:v>
                </c:pt>
                <c:pt idx="2">
                  <c:v>46194</c:v>
                </c:pt>
                <c:pt idx="3">
                  <c:v>20225</c:v>
                </c:pt>
                <c:pt idx="4">
                  <c:v>6396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9A-4D8E-84C2-B557DBF4DA3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9"/>
        <c:overlap val="-7"/>
        <c:axId val="794050783"/>
        <c:axId val="794055359"/>
      </c:barChart>
      <c:catAx>
        <c:axId val="7940507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rgbClr val="E7E6E6">
                <a:lumMod val="50000"/>
              </a:srgb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94055359"/>
        <c:crosses val="autoZero"/>
        <c:auto val="1"/>
        <c:lblAlgn val="ctr"/>
        <c:lblOffset val="100"/>
        <c:noMultiLvlLbl val="0"/>
      </c:catAx>
      <c:valAx>
        <c:axId val="7940553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94050783"/>
        <c:crosses val="autoZero"/>
        <c:crossBetween val="between"/>
        <c:dispUnits>
          <c:builtInUnit val="thousands"/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leasingstat.ru/" TargetMode="External"/><Relationship Id="rId4" Type="http://schemas.openxmlformats.org/officeDocument/2006/relationships/hyperlink" Target="https://napinfo.r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428487" y="6411566"/>
            <a:ext cx="4328502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9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09875" y="268027"/>
            <a:ext cx="61375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Лизинг подержанных автомобилей вырос во всех сегментах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312A2C75-F089-4C64-86C3-9B817F80FE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8343012"/>
              </p:ext>
            </p:extLst>
          </p:nvPr>
        </p:nvGraphicFramePr>
        <p:xfrm>
          <a:off x="1575303" y="3322000"/>
          <a:ext cx="6940829" cy="2887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-2850227" y="3150664"/>
            <a:ext cx="16541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#</a:t>
            </a:r>
            <a:r>
              <a:rPr lang="ru-RU" sz="1200" dirty="0" err="1"/>
              <a:t>НАПИ_автомобили</a:t>
            </a:r>
            <a:endParaRPr lang="ru-RU" sz="1200" dirty="0"/>
          </a:p>
          <a:p>
            <a:endParaRPr lang="ru-RU" sz="1200" dirty="0"/>
          </a:p>
          <a:p>
            <a:r>
              <a:rPr lang="ru-RU" sz="1200" dirty="0"/>
              <a:t>#</a:t>
            </a:r>
            <a:r>
              <a:rPr lang="ru-RU" sz="1200" dirty="0" err="1"/>
              <a:t>НАПИ_лизинг</a:t>
            </a:r>
            <a:endParaRPr lang="ru-RU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1337331" y="729955"/>
            <a:ext cx="7610116" cy="2158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5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4"/>
              </a:rPr>
              <a:t>НАПИ</a:t>
            </a:r>
            <a:r>
              <a:rPr lang="ru-RU" sz="1100" dirty="0">
                <a:latin typeface="+mj-lt"/>
              </a:rPr>
              <a:t>, за январь-ноябрь 2025 года было приобретено в финансовый и операционный лизинг 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265,5 тыс. новых и подержанных </a:t>
            </a:r>
            <a:r>
              <a:rPr lang="ru-RU" sz="1100" dirty="0">
                <a:latin typeface="+mj-lt"/>
              </a:rPr>
              <a:t>автомобилей, что на 35,7% меньше, чем за аналогичный период 2024 года. Из них в лизинг было выдано 188,6 тыс. ед. новых автомобилей (-45,4% по сравнению с прошлым годом) и 76,9 тыс. – подержанных (+</a:t>
            </a:r>
            <a:r>
              <a:rPr lang="ru-RU" sz="1100">
                <a:latin typeface="+mj-lt"/>
              </a:rPr>
              <a:t>13,4%). </a:t>
            </a:r>
            <a:endParaRPr lang="ru-RU" sz="1100" dirty="0">
              <a:latin typeface="+mj-lt"/>
            </a:endParaRPr>
          </a:p>
          <a:p>
            <a:pPr algn="just">
              <a:lnSpc>
                <a:spcPts val="15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Более чем в два раза упал лизинг прицепов (-51,5%). Также ниже рынка сократился лизинг грузовых* автомобилей (-49,2%). Не так сильно снизилась выдача в лизинг легковых автомобилей (-29,7%) и </a:t>
            </a:r>
            <a:r>
              <a:rPr lang="en-US" sz="1100" dirty="0">
                <a:latin typeface="+mj-lt"/>
              </a:rPr>
              <a:t>LCV</a:t>
            </a:r>
            <a:r>
              <a:rPr lang="ru-RU" sz="1100" dirty="0">
                <a:latin typeface="+mj-lt"/>
              </a:rPr>
              <a:t>** (-26,7%). Меньше всего сократился лизинг автобусов (-</a:t>
            </a:r>
            <a:r>
              <a:rPr lang="ru-RU" sz="1100">
                <a:latin typeface="+mj-lt"/>
              </a:rPr>
              <a:t>16,1%).</a:t>
            </a:r>
            <a:endParaRPr lang="ru-RU" sz="1100" dirty="0">
              <a:latin typeface="+mj-lt"/>
            </a:endParaRPr>
          </a:p>
          <a:p>
            <a:pPr algn="just">
              <a:lnSpc>
                <a:spcPts val="15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Стоит отметить, что за 11 месяцев текущего года </a:t>
            </a:r>
            <a:r>
              <a:rPr lang="ru-RU" sz="1100" dirty="0">
                <a:latin typeface="+mj-lt"/>
                <a:hlinkClick r:id="rId5"/>
              </a:rPr>
              <a:t>лизинг новых автомобилей </a:t>
            </a:r>
            <a:r>
              <a:rPr lang="ru-RU" sz="1100" dirty="0">
                <a:latin typeface="+mj-lt"/>
              </a:rPr>
              <a:t>сократился во всех сегментах. Значительнее всего рухнул лизинг прицепов (-69,9%) и грузовых автомобилей (-68,7%). При этом выдача в лизинг подержанных автомобилей выросла.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1889909" y="2963844"/>
            <a:ext cx="6492091" cy="271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500"/>
              </a:lnSpc>
            </a:pP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Лизинг новых и подержанных автомобилей, тыс. шт.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064213-E59E-4A04-AEDD-D2C728ABBBC4}"/>
              </a:ext>
            </a:extLst>
          </p:cNvPr>
          <p:cNvSpPr txBox="1"/>
          <p:nvPr/>
        </p:nvSpPr>
        <p:spPr>
          <a:xfrm>
            <a:off x="253661" y="6136554"/>
            <a:ext cx="4174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>
                <a:latin typeface="+mj-lt"/>
              </a:rPr>
              <a:t>* </a:t>
            </a:r>
            <a:r>
              <a:rPr lang="ru-RU" sz="900" i="1" dirty="0">
                <a:latin typeface="+mj-lt"/>
              </a:rPr>
              <a:t>автомобили с полной массой свыше 6 </a:t>
            </a:r>
            <a:r>
              <a:rPr lang="ru-RU" sz="900" i="1">
                <a:latin typeface="+mj-lt"/>
              </a:rPr>
              <a:t>т.</a:t>
            </a:r>
            <a:br>
              <a:rPr lang="ru-RU" sz="900" i="1" dirty="0">
                <a:latin typeface="+mj-lt"/>
              </a:rPr>
            </a:br>
            <a:r>
              <a:rPr lang="ru-RU" sz="900" i="1" dirty="0">
                <a:latin typeface="+mj-lt"/>
              </a:rPr>
              <a:t>** автомобили с полной массой до 6 т включительно, в </a:t>
            </a:r>
            <a:r>
              <a:rPr lang="ru-RU" sz="900" i="1" dirty="0" err="1">
                <a:latin typeface="+mj-lt"/>
              </a:rPr>
              <a:t>т.ч</a:t>
            </a:r>
            <a:r>
              <a:rPr lang="ru-RU" sz="900" i="1" dirty="0">
                <a:latin typeface="+mj-lt"/>
              </a:rPr>
              <a:t>. пикапы</a:t>
            </a:r>
          </a:p>
        </p:txBody>
      </p:sp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114162" y="5335408"/>
            <a:ext cx="4328502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9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09875" y="268027"/>
            <a:ext cx="61375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Лизинг подержанных автомобилей вырос во всех сегментах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312A2C75-F089-4C64-86C3-9B817F80FE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9020695"/>
              </p:ext>
            </p:extLst>
          </p:nvPr>
        </p:nvGraphicFramePr>
        <p:xfrm>
          <a:off x="1575301" y="1991879"/>
          <a:ext cx="6940829" cy="3361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-2850227" y="3150664"/>
            <a:ext cx="16541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#</a:t>
            </a:r>
            <a:r>
              <a:rPr lang="ru-RU" sz="1200" dirty="0" err="1"/>
              <a:t>НАПИ_автомобили</a:t>
            </a:r>
            <a:endParaRPr lang="ru-RU" sz="1200" dirty="0"/>
          </a:p>
          <a:p>
            <a:endParaRPr lang="ru-RU" sz="1200" dirty="0"/>
          </a:p>
          <a:p>
            <a:r>
              <a:rPr lang="ru-RU" sz="1200" dirty="0"/>
              <a:t>#</a:t>
            </a:r>
            <a:r>
              <a:rPr lang="ru-RU" sz="1200" dirty="0" err="1"/>
              <a:t>НАПИ_лизинг</a:t>
            </a:r>
            <a:endParaRPr lang="ru-RU" sz="1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1799671" y="1507208"/>
            <a:ext cx="6492091" cy="271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500"/>
              </a:lnSpc>
            </a:pP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Лизинг новых и подержанных автомобилей, тыс. шт.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064213-E59E-4A04-AEDD-D2C728ABBBC4}"/>
              </a:ext>
            </a:extLst>
          </p:cNvPr>
          <p:cNvSpPr txBox="1"/>
          <p:nvPr/>
        </p:nvSpPr>
        <p:spPr>
          <a:xfrm>
            <a:off x="253661" y="6136554"/>
            <a:ext cx="4174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>
                <a:latin typeface="+mj-lt"/>
              </a:rPr>
              <a:t>* </a:t>
            </a:r>
            <a:r>
              <a:rPr lang="ru-RU" sz="900" i="1" dirty="0">
                <a:latin typeface="+mj-lt"/>
              </a:rPr>
              <a:t>автомобили с полной массой свыше 6 </a:t>
            </a:r>
            <a:r>
              <a:rPr lang="ru-RU" sz="900" i="1">
                <a:latin typeface="+mj-lt"/>
              </a:rPr>
              <a:t>т.</a:t>
            </a:r>
            <a:br>
              <a:rPr lang="ru-RU" sz="900" i="1" dirty="0">
                <a:latin typeface="+mj-lt"/>
              </a:rPr>
            </a:br>
            <a:r>
              <a:rPr lang="ru-RU" sz="900" i="1" dirty="0">
                <a:latin typeface="+mj-lt"/>
              </a:rPr>
              <a:t>** автомобили с полной массой до 6 т включительно, в </a:t>
            </a:r>
            <a:r>
              <a:rPr lang="ru-RU" sz="900" i="1" dirty="0" err="1">
                <a:latin typeface="+mj-lt"/>
              </a:rPr>
              <a:t>т.ч</a:t>
            </a:r>
            <a:r>
              <a:rPr lang="ru-RU" sz="900" i="1" dirty="0">
                <a:latin typeface="+mj-lt"/>
              </a:rPr>
              <a:t>. пикапы</a:t>
            </a:r>
          </a:p>
        </p:txBody>
      </p:sp>
    </p:spTree>
    <p:extLst>
      <p:ext uri="{BB962C8B-B14F-4D97-AF65-F5344CB8AC3E}">
        <p14:creationId xmlns:p14="http://schemas.microsoft.com/office/powerpoint/2010/main" val="600054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2407749" y="5008903"/>
            <a:ext cx="4328502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9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09875" y="268027"/>
            <a:ext cx="61375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Лизинг подержанных автомобилей вырос во всех сегментах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312A2C75-F089-4C64-86C3-9B817F80FE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8201276"/>
              </p:ext>
            </p:extLst>
          </p:nvPr>
        </p:nvGraphicFramePr>
        <p:xfrm>
          <a:off x="1566060" y="1969450"/>
          <a:ext cx="5292000" cy="3089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-2850227" y="3150664"/>
            <a:ext cx="16541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#</a:t>
            </a:r>
            <a:r>
              <a:rPr lang="ru-RU" sz="1200" dirty="0" err="1"/>
              <a:t>НАПИ_автомобили</a:t>
            </a:r>
            <a:endParaRPr lang="ru-RU" sz="1200" dirty="0"/>
          </a:p>
          <a:p>
            <a:endParaRPr lang="ru-RU" sz="1200" dirty="0"/>
          </a:p>
          <a:p>
            <a:r>
              <a:rPr lang="ru-RU" sz="1200" dirty="0"/>
              <a:t>#</a:t>
            </a:r>
            <a:r>
              <a:rPr lang="ru-RU" sz="1200" dirty="0" err="1"/>
              <a:t>НАПИ_лизинг</a:t>
            </a:r>
            <a:endParaRPr lang="ru-RU" sz="1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1566060" y="1517054"/>
            <a:ext cx="5400229" cy="271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500"/>
              </a:lnSpc>
            </a:pP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Лизинг новых и подержанных автомобилей, тыс. шт.</a:t>
            </a:r>
          </a:p>
        </p:txBody>
      </p:sp>
    </p:spTree>
    <p:extLst>
      <p:ext uri="{BB962C8B-B14F-4D97-AF65-F5344CB8AC3E}">
        <p14:creationId xmlns:p14="http://schemas.microsoft.com/office/powerpoint/2010/main" val="4592088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</TotalTime>
  <Words>309</Words>
  <Application>Microsoft Office PowerPoint</Application>
  <PresentationFormat>Экран (4:3)</PresentationFormat>
  <Paragraphs>24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27</cp:revision>
  <dcterms:created xsi:type="dcterms:W3CDTF">2022-08-09T13:01:09Z</dcterms:created>
  <dcterms:modified xsi:type="dcterms:W3CDTF">2025-12-23T08:22:43Z</dcterms:modified>
</cp:coreProperties>
</file>