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00BC"/>
    <a:srgbClr val="EC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12" autoAdjust="0"/>
    <p:restoredTop sz="94660"/>
  </p:normalViewPr>
  <p:slideViewPr>
    <p:cSldViewPr snapToGrid="0">
      <p:cViewPr>
        <p:scale>
          <a:sx n="100" d="100"/>
          <a:sy n="100" d="100"/>
        </p:scale>
        <p:origin x="204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leasingstat.ru/lizing-gruzovyh-avtomobilej-2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71196" y="6564045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A03FC5-18E2-4EDF-A52F-0610EB84EF9E}"/>
              </a:ext>
            </a:extLst>
          </p:cNvPr>
          <p:cNvSpPr txBox="1"/>
          <p:nvPr/>
        </p:nvSpPr>
        <p:spPr>
          <a:xfrm>
            <a:off x="1759787" y="2886424"/>
            <a:ext cx="646047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Выдача в лизинг новых и подержанных грузовых автомобилей, тыс. шт.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DE6DAE-7C05-454D-BA78-B0BCE58725BB}"/>
              </a:ext>
            </a:extLst>
          </p:cNvPr>
          <p:cNvSpPr txBox="1"/>
          <p:nvPr/>
        </p:nvSpPr>
        <p:spPr>
          <a:xfrm>
            <a:off x="1434211" y="270787"/>
            <a:ext cx="75104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сколько упал лизинг грузовиков по маркам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434211" y="640119"/>
            <a:ext cx="7631902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500"/>
              </a:lnSpc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3"/>
              </a:rPr>
              <a:t>НАПИ</a:t>
            </a:r>
            <a:r>
              <a:rPr lang="ru-RU" sz="1100" dirty="0">
                <a:latin typeface="+mj-lt"/>
              </a:rPr>
              <a:t>, за январь-ноябрь 2025 года в лизинг было выдано 48,8 тыс. единиц новых и подержанных грузовых* автомобилей, что на 49,2% меньше, чем годом ранее, когда было выдано 96,1 тыс. единиц. </a:t>
            </a:r>
          </a:p>
          <a:p>
            <a:pPr algn="just">
              <a:lnSpc>
                <a:spcPts val="1500"/>
              </a:lnSpc>
            </a:pPr>
            <a:endParaRPr lang="ru-RU" sz="1100" dirty="0">
              <a:latin typeface="+mj-lt"/>
            </a:endParaRPr>
          </a:p>
          <a:p>
            <a:pPr algn="just">
              <a:lnSpc>
                <a:spcPts val="1500"/>
              </a:lnSpc>
            </a:pPr>
            <a:r>
              <a:rPr lang="ru-RU" sz="1100" dirty="0">
                <a:solidFill>
                  <a:prstClr val="black"/>
                </a:solidFill>
                <a:latin typeface="+mj-lt"/>
              </a:rPr>
              <a:t>Выдача в лизинг ТОП-10 марок </a:t>
            </a:r>
            <a:r>
              <a:rPr lang="ru-RU" sz="1100">
                <a:solidFill>
                  <a:prstClr val="black"/>
                </a:solidFill>
                <a:latin typeface="+mj-lt"/>
              </a:rPr>
              <a:t>грузовиков сократилась более 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чем в 2 раза, а их доля снизилась с 80,3% до 77,8%. При этом лизинг 6 из 10 марок, попавших в топ, рухнул ниже рынка. Сильнее всего сократилась выдача в лизинг </a:t>
            </a:r>
            <a:r>
              <a:rPr lang="en-US" sz="1100" dirty="0">
                <a:solidFill>
                  <a:prstClr val="black"/>
                </a:solidFill>
                <a:latin typeface="+mj-lt"/>
              </a:rPr>
              <a:t>SHACMAN</a:t>
            </a:r>
            <a:r>
              <a:rPr lang="ru-RU" sz="1100" dirty="0">
                <a:latin typeface="+mj-lt"/>
              </a:rPr>
              <a:t> (-59,8%)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 и </a:t>
            </a:r>
            <a:r>
              <a:rPr lang="en-US" sz="1100" dirty="0">
                <a:solidFill>
                  <a:prstClr val="black"/>
                </a:solidFill>
                <a:latin typeface="+mj-lt"/>
              </a:rPr>
              <a:t>DONGFENG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 (</a:t>
            </a:r>
            <a:r>
              <a:rPr lang="en-US" sz="1100" dirty="0">
                <a:solidFill>
                  <a:prstClr val="black"/>
                </a:solidFill>
                <a:latin typeface="+mj-lt"/>
              </a:rPr>
              <a:t>-75%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), меньше всего – </a:t>
            </a:r>
            <a:r>
              <a:rPr lang="en-US" sz="1100" dirty="0">
                <a:solidFill>
                  <a:prstClr val="black"/>
                </a:solidFill>
                <a:latin typeface="+mj-lt"/>
              </a:rPr>
              <a:t>VOLVO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 (</a:t>
            </a:r>
            <a:r>
              <a:rPr lang="en-US" sz="1100" dirty="0">
                <a:solidFill>
                  <a:prstClr val="black"/>
                </a:solidFill>
                <a:latin typeface="+mj-lt"/>
              </a:rPr>
              <a:t>-27,4%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) и </a:t>
            </a:r>
            <a:r>
              <a:rPr lang="en-US" sz="1100" dirty="0">
                <a:solidFill>
                  <a:prstClr val="black"/>
                </a:solidFill>
                <a:latin typeface="+mj-lt"/>
              </a:rPr>
              <a:t>KAMAZ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 (</a:t>
            </a:r>
            <a:r>
              <a:rPr lang="en-US" sz="1100" dirty="0">
                <a:solidFill>
                  <a:prstClr val="black"/>
                </a:solidFill>
                <a:latin typeface="+mj-lt"/>
              </a:rPr>
              <a:t>-32,1%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).</a:t>
            </a:r>
          </a:p>
          <a:p>
            <a:pPr algn="just">
              <a:lnSpc>
                <a:spcPts val="1500"/>
              </a:lnSpc>
            </a:pPr>
            <a:endParaRPr lang="ru-RU" sz="1100" dirty="0">
              <a:solidFill>
                <a:prstClr val="black"/>
              </a:solidFill>
              <a:latin typeface="+mj-lt"/>
            </a:endParaRPr>
          </a:p>
          <a:p>
            <a:pPr algn="just">
              <a:lnSpc>
                <a:spcPts val="1500"/>
              </a:lnSpc>
            </a:pPr>
            <a:r>
              <a:rPr lang="ru-RU" sz="1100" dirty="0">
                <a:solidFill>
                  <a:prstClr val="black"/>
                </a:solidFill>
                <a:latin typeface="+mj-lt"/>
              </a:rPr>
              <a:t>Стоит отметить, что </a:t>
            </a:r>
            <a:r>
              <a:rPr lang="en-US" sz="1100" dirty="0">
                <a:solidFill>
                  <a:prstClr val="black"/>
                </a:solidFill>
                <a:latin typeface="+mj-lt"/>
              </a:rPr>
              <a:t>KAMAZ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 </a:t>
            </a:r>
            <a:r>
              <a:rPr lang="ru-RU" sz="1100" dirty="0">
                <a:latin typeface="+mj-lt"/>
              </a:rPr>
              <a:t>остается самой выдаваемой в лизинг маркой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, за 11 месяцев текущего года было реализовано 11,2 тыс. ед. грузовиков, что составляет 23,2% от общего объема выданных в </a:t>
            </a:r>
            <a:r>
              <a:rPr lang="ru-RU" sz="1100" dirty="0">
                <a:solidFill>
                  <a:prstClr val="black"/>
                </a:solidFill>
                <a:latin typeface="+mj-lt"/>
                <a:hlinkClick r:id="rId4"/>
              </a:rPr>
              <a:t>лизинг грузовых автомобилей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. За год доля</a:t>
            </a:r>
            <a:r>
              <a:rPr lang="en-US" sz="1100" dirty="0">
                <a:solidFill>
                  <a:prstClr val="black"/>
                </a:solidFill>
                <a:latin typeface="+mj-lt"/>
              </a:rPr>
              <a:t> KAMAZ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 подросла на 5,8 </a:t>
            </a:r>
            <a:r>
              <a:rPr lang="ru-RU" sz="1100" dirty="0" err="1">
                <a:solidFill>
                  <a:prstClr val="black"/>
                </a:solidFill>
                <a:latin typeface="+mj-lt"/>
              </a:rPr>
              <a:t>п.п</a:t>
            </a:r>
            <a:r>
              <a:rPr lang="ru-RU" sz="1100" dirty="0">
                <a:solidFill>
                  <a:prstClr val="black"/>
                </a:solidFill>
                <a:latin typeface="+mj-lt"/>
              </a:rPr>
              <a:t>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-2047142" y="4359504"/>
            <a:ext cx="155938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/>
              <a:t>#</a:t>
            </a:r>
            <a:r>
              <a:rPr lang="ru-RU" sz="1000" dirty="0" err="1"/>
              <a:t>НАПИ_грузовые_авто</a:t>
            </a:r>
            <a:endParaRPr lang="ru-RU" sz="1000" dirty="0"/>
          </a:p>
          <a:p>
            <a:r>
              <a:rPr lang="ru-RU" sz="1000" dirty="0"/>
              <a:t>#</a:t>
            </a:r>
            <a:r>
              <a:rPr lang="ru-RU" sz="1000" dirty="0" err="1"/>
              <a:t>НАПИ_лизинг</a:t>
            </a:r>
            <a:endParaRPr lang="ru-RU" sz="10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764841"/>
              </p:ext>
            </p:extLst>
          </p:nvPr>
        </p:nvGraphicFramePr>
        <p:xfrm>
          <a:off x="1759787" y="3281289"/>
          <a:ext cx="6460475" cy="2718735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922925">
                  <a:extLst>
                    <a:ext uri="{9D8B030D-6E8A-4147-A177-3AD203B41FA5}">
                      <a16:colId xmlns:a16="http://schemas.microsoft.com/office/drawing/2014/main" val="1028733814"/>
                    </a:ext>
                  </a:extLst>
                </a:gridCol>
                <a:gridCol w="922925">
                  <a:extLst>
                    <a:ext uri="{9D8B030D-6E8A-4147-A177-3AD203B41FA5}">
                      <a16:colId xmlns:a16="http://schemas.microsoft.com/office/drawing/2014/main" val="2460231979"/>
                    </a:ext>
                  </a:extLst>
                </a:gridCol>
                <a:gridCol w="922925">
                  <a:extLst>
                    <a:ext uri="{9D8B030D-6E8A-4147-A177-3AD203B41FA5}">
                      <a16:colId xmlns:a16="http://schemas.microsoft.com/office/drawing/2014/main" val="2944891969"/>
                    </a:ext>
                  </a:extLst>
                </a:gridCol>
                <a:gridCol w="922925">
                  <a:extLst>
                    <a:ext uri="{9D8B030D-6E8A-4147-A177-3AD203B41FA5}">
                      <a16:colId xmlns:a16="http://schemas.microsoft.com/office/drawing/2014/main" val="1274003874"/>
                    </a:ext>
                  </a:extLst>
                </a:gridCol>
                <a:gridCol w="922925">
                  <a:extLst>
                    <a:ext uri="{9D8B030D-6E8A-4147-A177-3AD203B41FA5}">
                      <a16:colId xmlns:a16="http://schemas.microsoft.com/office/drawing/2014/main" val="2162149119"/>
                    </a:ext>
                  </a:extLst>
                </a:gridCol>
                <a:gridCol w="922925">
                  <a:extLst>
                    <a:ext uri="{9D8B030D-6E8A-4147-A177-3AD203B41FA5}">
                      <a16:colId xmlns:a16="http://schemas.microsoft.com/office/drawing/2014/main" val="403922730"/>
                    </a:ext>
                  </a:extLst>
                </a:gridCol>
                <a:gridCol w="922925">
                  <a:extLst>
                    <a:ext uri="{9D8B030D-6E8A-4147-A177-3AD203B41FA5}">
                      <a16:colId xmlns:a16="http://schemas.microsoft.com/office/drawing/2014/main" val="2372151428"/>
                    </a:ext>
                  </a:extLst>
                </a:gridCol>
              </a:tblGrid>
              <a:tr h="18261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Марка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2024 (01-11)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2025 (01-11)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Динамика, %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effectLst/>
                          <a:latin typeface="+mn-lt"/>
                        </a:rPr>
                        <a:t>Доля, 2024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effectLst/>
                          <a:latin typeface="+mn-lt"/>
                        </a:rPr>
                        <a:t>Доля, 2025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Динамика, </a:t>
                      </a:r>
                      <a:r>
                        <a:rPr lang="ru-RU" sz="1100" b="1" u="none" strike="noStrike" dirty="0" err="1">
                          <a:effectLst/>
                          <a:latin typeface="+mn-lt"/>
                        </a:rPr>
                        <a:t>п.п</a:t>
                      </a:r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33807203"/>
                  </a:ext>
                </a:extLst>
              </a:tr>
              <a:tr h="18261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KAMAZ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16,7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11,3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-32,1%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17,4%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23,2%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5,8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595143"/>
                  </a:ext>
                </a:extLst>
              </a:tr>
              <a:tr h="18261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SHACMAN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14,2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5,7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-59,8%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14,8%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11,7%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-3,1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492331"/>
                  </a:ext>
                </a:extLst>
              </a:tr>
              <a:tr h="18261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FAW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10,3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5,2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-49,4%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10,7%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10,7%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290965"/>
                  </a:ext>
                </a:extLst>
              </a:tr>
              <a:tr h="18261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SITRAK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12,5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5,1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-59,2%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13,0%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10,5%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-2,5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1537986"/>
                  </a:ext>
                </a:extLst>
              </a:tr>
              <a:tr h="18261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HOWO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3,8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-48,9%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3,9%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3,9%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057869"/>
                  </a:ext>
                </a:extLst>
              </a:tr>
              <a:tr h="18261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MAZ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3,3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1,9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-42,7%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3,5%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3,9%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0,4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636432"/>
                  </a:ext>
                </a:extLst>
              </a:tr>
              <a:tr h="18261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GAZ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3,7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1,8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-51,1%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3,8%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3,7%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-0,1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136738"/>
                  </a:ext>
                </a:extLst>
              </a:tr>
              <a:tr h="18261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DONGFENG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7,2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1,8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-75,0%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7,5%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3,7%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-3,8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802354"/>
                  </a:ext>
                </a:extLst>
              </a:tr>
              <a:tr h="18261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VOLVO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2,3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1,6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-27,4%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2,4%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3,4%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089188"/>
                  </a:ext>
                </a:extLst>
              </a:tr>
              <a:tr h="18261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FOTON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3,2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1,5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-52,8%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3,3%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3,1%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-0,2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010744"/>
                  </a:ext>
                </a:extLst>
              </a:tr>
              <a:tr h="18261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ТОП-10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77,1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37,9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-50,8%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80,3%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77,8%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-2,5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437967"/>
                  </a:ext>
                </a:extLst>
              </a:tr>
              <a:tr h="18261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Другие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19,0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10,8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-42,8%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19,7%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22,2%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2,5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534922"/>
                  </a:ext>
                </a:extLst>
              </a:tr>
              <a:tr h="18261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Всего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96,1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48,8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-49,2%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100,0%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100,0%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28793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21396" y="6217881"/>
            <a:ext cx="229582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/>
              <a:t>* автомобили с полной массой свыше 6 т.</a:t>
            </a:r>
          </a:p>
        </p:txBody>
      </p:sp>
    </p:spTree>
    <p:extLst>
      <p:ext uri="{BB962C8B-B14F-4D97-AF65-F5344CB8AC3E}">
        <p14:creationId xmlns:p14="http://schemas.microsoft.com/office/powerpoint/2010/main" val="41431524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440</TotalTime>
  <Words>385</Words>
  <Application>Microsoft Office PowerPoint</Application>
  <PresentationFormat>Экран (4:3)</PresentationFormat>
  <Paragraphs>109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138</cp:revision>
  <cp:lastPrinted>2025-07-10T07:52:20Z</cp:lastPrinted>
  <dcterms:created xsi:type="dcterms:W3CDTF">2022-08-09T13:01:09Z</dcterms:created>
  <dcterms:modified xsi:type="dcterms:W3CDTF">2025-12-15T12:48:08Z</dcterms:modified>
</cp:coreProperties>
</file>