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76899"/>
    <a:srgbClr val="60943C"/>
    <a:srgbClr val="71AF47"/>
    <a:srgbClr val="2C76AE"/>
    <a:srgbClr val="8EC2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64" autoAdjust="0"/>
    <p:restoredTop sz="94660"/>
  </p:normalViewPr>
  <p:slideViewPr>
    <p:cSldViewPr snapToGrid="0">
      <p:cViewPr>
        <p:scale>
          <a:sx n="98" d="100"/>
          <a:sy n="98" d="100"/>
        </p:scale>
        <p:origin x="2304" y="3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969003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1880294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925332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706344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E3D5989-14C6-404C-8A65-40B5B34DAE63}" type="datetimeFigureOut">
              <a:rPr lang="en-US" smtClean="0"/>
              <a:t>1/14/2026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749216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E3D5989-14C6-404C-8A65-40B5B34DAE63}" type="datetimeFigureOut">
              <a:rPr lang="en-US" smtClean="0"/>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1570667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E3D5989-14C6-404C-8A65-40B5B34DAE63}" type="datetimeFigureOut">
              <a:rPr lang="en-US" smtClean="0"/>
              <a:t>1/14/2026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590155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AE3D5989-14C6-404C-8A65-40B5B34DAE63}" type="datetimeFigureOut">
              <a:rPr lang="en-US" smtClean="0"/>
              <a:t>1/14/2026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763429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3D5989-14C6-404C-8A65-40B5B34DAE63}" type="datetimeFigureOut">
              <a:rPr lang="en-US" smtClean="0"/>
              <a:t>1/14/2026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191823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E3D5989-14C6-404C-8A65-40B5B34DAE63}" type="datetimeFigureOut">
              <a:rPr lang="en-US" smtClean="0"/>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319997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E3D5989-14C6-404C-8A65-40B5B34DAE63}" type="datetimeFigureOut">
              <a:rPr lang="en-US" smtClean="0"/>
              <a:t>1/14/2026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941163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3D5989-14C6-404C-8A65-40B5B34DAE63}" type="datetimeFigureOut">
              <a:rPr lang="en-US" smtClean="0"/>
              <a:t>1/14/2026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DA2F48-50C3-457A-8AE0-18D3E6A1B6D3}" type="slidenum">
              <a:rPr lang="en-US" smtClean="0"/>
              <a:t>‹#›</a:t>
            </a:fld>
            <a:endParaRPr lang="en-US"/>
          </a:p>
        </p:txBody>
      </p:sp>
    </p:spTree>
    <p:extLst>
      <p:ext uri="{BB962C8B-B14F-4D97-AF65-F5344CB8AC3E}">
        <p14:creationId xmlns:p14="http://schemas.microsoft.com/office/powerpoint/2010/main" val="40536965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n.napinfo.ru/services/vehicle-prices/used-car-prices/" TargetMode="External"/><Relationship Id="rId2" Type="http://schemas.openxmlformats.org/officeDocument/2006/relationships/hyperlink" Target="https://en.napinfo.ru/" TargetMode="External"/><Relationship Id="rId1" Type="http://schemas.openxmlformats.org/officeDocument/2006/relationships/slideLayout" Target="../slideLayouts/slideLayout1.x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D74BF4A5-4E25-40E7-AE1B-F099B9F3018D}"/>
              </a:ext>
            </a:extLst>
          </p:cNvPr>
          <p:cNvSpPr txBox="1"/>
          <p:nvPr/>
        </p:nvSpPr>
        <p:spPr>
          <a:xfrm>
            <a:off x="1393723" y="639760"/>
            <a:ext cx="7550638" cy="1897379"/>
          </a:xfrm>
          <a:prstGeom prst="rect">
            <a:avLst/>
          </a:prstGeom>
          <a:noFill/>
        </p:spPr>
        <p:txBody>
          <a:bodyPr wrap="square" rtlCol="0">
            <a:spAutoFit/>
          </a:bodyPr>
          <a:lstStyle/>
          <a:p>
            <a:pPr algn="just">
              <a:lnSpc>
                <a:spcPct val="150000"/>
              </a:lnSpc>
              <a:spcAft>
                <a:spcPts val="1000"/>
              </a:spcAft>
            </a:pPr>
            <a:r>
              <a:rPr lang="en-US" sz="1100" dirty="0">
                <a:latin typeface="+mj-lt"/>
              </a:rPr>
              <a:t>The marketing agency </a:t>
            </a:r>
            <a:r>
              <a:rPr lang="en-US" sz="1100" dirty="0" err="1">
                <a:latin typeface="+mj-lt"/>
                <a:hlinkClick r:id="rId2"/>
              </a:rPr>
              <a:t>NAPI</a:t>
            </a:r>
            <a:r>
              <a:rPr lang="ru-RU" sz="1100" dirty="0">
                <a:latin typeface="+mj-lt"/>
              </a:rPr>
              <a:t> </a:t>
            </a:r>
            <a:r>
              <a:rPr lang="en-US" sz="1100" dirty="0">
                <a:latin typeface="+mj-lt"/>
              </a:rPr>
              <a:t>analyzed the dynamics of average prices for used* cars and used cars from leasing companies for January-December 2025.</a:t>
            </a:r>
            <a:endParaRPr lang="ru-RU" sz="1100" dirty="0">
              <a:latin typeface="+mj-lt"/>
            </a:endParaRPr>
          </a:p>
          <a:p>
            <a:pPr algn="just">
              <a:lnSpc>
                <a:spcPct val="150000"/>
              </a:lnSpc>
              <a:spcAft>
                <a:spcPts val="1000"/>
              </a:spcAft>
            </a:pPr>
            <a:r>
              <a:rPr lang="en-US" sz="1100" dirty="0">
                <a:latin typeface="+mj-lt"/>
              </a:rPr>
              <a:t>During the year, average </a:t>
            </a:r>
            <a:r>
              <a:rPr lang="en-US" sz="1100" dirty="0">
                <a:latin typeface="+mj-lt"/>
                <a:hlinkClick r:id="rId3"/>
              </a:rPr>
              <a:t>prices for used cars</a:t>
            </a:r>
            <a:r>
              <a:rPr lang="en-US" sz="1100" dirty="0">
                <a:latin typeface="+mj-lt"/>
              </a:rPr>
              <a:t> varied from 1.69 million rubles to 1.95 million rubles. Meanwhile, leasing prices</a:t>
            </a:r>
            <a:r>
              <a:rPr lang="ru-RU" sz="1100" dirty="0">
                <a:latin typeface="+mj-lt"/>
              </a:rPr>
              <a:t> </a:t>
            </a:r>
            <a:r>
              <a:rPr lang="en-US" sz="1100" dirty="0">
                <a:latin typeface="+mj-lt"/>
              </a:rPr>
              <a:t>varied from 1.96 million rubles to 2.61 million rubles. Average prices for used cars reached their minimum in November. It should be noted that most used cars sold through leasing companies are newer, and therefore, their prices are higher. </a:t>
            </a:r>
          </a:p>
          <a:p>
            <a:pPr algn="just">
              <a:lnSpc>
                <a:spcPct val="150000"/>
              </a:lnSpc>
              <a:spcAft>
                <a:spcPts val="1000"/>
              </a:spcAft>
            </a:pPr>
            <a:r>
              <a:rPr lang="en-US" sz="1100" dirty="0">
                <a:latin typeface="+mj-lt"/>
              </a:rPr>
              <a:t>In December 2025, average prices for used cars decreased by 10.1% on January of the same year, while leasing prices fell by 24.5%. </a:t>
            </a:r>
          </a:p>
        </p:txBody>
      </p:sp>
      <p:sp>
        <p:nvSpPr>
          <p:cNvPr id="7" name="TextBox 6">
            <a:extLst>
              <a:ext uri="{FF2B5EF4-FFF2-40B4-BE49-F238E27FC236}">
                <a16:creationId xmlns:a16="http://schemas.microsoft.com/office/drawing/2014/main" id="{D74BF4A5-4E25-40E7-AE1B-F099B9F3018D}"/>
              </a:ext>
            </a:extLst>
          </p:cNvPr>
          <p:cNvSpPr txBox="1"/>
          <p:nvPr/>
        </p:nvSpPr>
        <p:spPr>
          <a:xfrm>
            <a:off x="1526875" y="189781"/>
            <a:ext cx="7417486" cy="395814"/>
          </a:xfrm>
          <a:prstGeom prst="rect">
            <a:avLst/>
          </a:prstGeom>
          <a:noFill/>
        </p:spPr>
        <p:txBody>
          <a:bodyPr wrap="square" rtlCol="0">
            <a:spAutoFit/>
          </a:bodyPr>
          <a:lstStyle/>
          <a:p>
            <a:pPr algn="r">
              <a:lnSpc>
                <a:spcPct val="150000"/>
              </a:lnSpc>
            </a:pPr>
            <a:r>
              <a:rPr lang="en-US" sz="1500" dirty="0">
                <a:solidFill>
                  <a:srgbClr val="FF0000"/>
                </a:solidFill>
                <a:latin typeface="Arial" panose="020B0604020202020204" pitchFamily="34" charset="0"/>
                <a:cs typeface="Arial" panose="020B0604020202020204" pitchFamily="34" charset="0"/>
              </a:rPr>
              <a:t>Leasing prices for used cars have decreased by 24.5% over the past year</a:t>
            </a:r>
            <a:endParaRPr lang="ru-RU" sz="1500" dirty="0">
              <a:solidFill>
                <a:srgbClr val="FF0000"/>
              </a:solidFill>
              <a:latin typeface="Arial" panose="020B0604020202020204" pitchFamily="34" charset="0"/>
              <a:cs typeface="Arial" panose="020B0604020202020204" pitchFamily="34" charset="0"/>
            </a:endParaRPr>
          </a:p>
        </p:txBody>
      </p:sp>
      <p:pic>
        <p:nvPicPr>
          <p:cNvPr id="9" name="Рисунок 8">
            <a:extLst>
              <a:ext uri="{FF2B5EF4-FFF2-40B4-BE49-F238E27FC236}">
                <a16:creationId xmlns:a16="http://schemas.microsoft.com/office/drawing/2014/main" id="{C5C69A26-F064-4296-840A-2FA882C26901}"/>
              </a:ext>
            </a:extLst>
          </p:cNvPr>
          <p:cNvPicPr>
            <a:picLocks noChangeAspect="1"/>
          </p:cNvPicPr>
          <p:nvPr/>
        </p:nvPicPr>
        <p:blipFill>
          <a:blip r:embed="rId4"/>
          <a:stretch>
            <a:fillRect/>
          </a:stretch>
        </p:blipFill>
        <p:spPr>
          <a:xfrm>
            <a:off x="879846" y="2591304"/>
            <a:ext cx="8181975" cy="4229100"/>
          </a:xfrm>
          <a:prstGeom prst="rect">
            <a:avLst/>
          </a:prstGeom>
        </p:spPr>
      </p:pic>
    </p:spTree>
    <p:extLst>
      <p:ext uri="{BB962C8B-B14F-4D97-AF65-F5344CB8AC3E}">
        <p14:creationId xmlns:p14="http://schemas.microsoft.com/office/powerpoint/2010/main" val="1778719887"/>
      </p:ext>
    </p:extLst>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86</TotalTime>
  <Words>132</Words>
  <Application>Microsoft Office PowerPoint</Application>
  <PresentationFormat>Экран (4:3)</PresentationFormat>
  <Paragraphs>4</Paragraphs>
  <Slides>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vt:i4>
      </vt:variant>
    </vt:vector>
  </HeadingPairs>
  <TitlesOfParts>
    <vt:vector size="5" baseType="lpstr">
      <vt:lpstr>Arial</vt:lpstr>
      <vt:lpstr>Calibri</vt:lpstr>
      <vt:lpstr>Calibri Light</vt:lpstr>
      <vt:lpstr>Тема Office</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Болушева Ольга Александровна</dc:creator>
  <cp:lastModifiedBy>Болушева Ольга Александровна</cp:lastModifiedBy>
  <cp:revision>36</cp:revision>
  <dcterms:created xsi:type="dcterms:W3CDTF">2022-08-09T13:01:09Z</dcterms:created>
  <dcterms:modified xsi:type="dcterms:W3CDTF">2026-01-14T09:18:16Z</dcterms:modified>
</cp:coreProperties>
</file>