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Юлия Смирнова" initials="ЮС" lastIdx="1" clrIdx="0">
    <p:extLst>
      <p:ext uri="{19B8F6BF-5375-455C-9EA6-DF929625EA0E}">
        <p15:presenceInfo xmlns:p15="http://schemas.microsoft.com/office/powerpoint/2012/main" userId="S-1-5-21-383357151-2991069858-1596914116-5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D63300"/>
    <a:srgbClr val="FF531D"/>
    <a:srgbClr val="FF7347"/>
    <a:srgbClr val="EAF4E4"/>
    <a:srgbClr val="6DA945"/>
    <a:srgbClr val="6B6B6B"/>
    <a:srgbClr val="4B732F"/>
    <a:srgbClr val="3A5925"/>
    <a:srgbClr val="4D7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9" autoAdjust="0"/>
    <p:restoredTop sz="94660"/>
  </p:normalViewPr>
  <p:slideViewPr>
    <p:cSldViewPr snapToGrid="0">
      <p:cViewPr>
        <p:scale>
          <a:sx n="100" d="100"/>
          <a:sy n="100" d="100"/>
        </p:scale>
        <p:origin x="102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tseny-na-avtomobili/tseny-na-poderzhannye-legkie-kommercheskie-avtomobil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9076B52-3837-4DD5-B5DC-C15AC4A5F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462" y="2759499"/>
            <a:ext cx="7324725" cy="38766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23975" y="852518"/>
            <a:ext cx="7682644" cy="1825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500"/>
              </a:lnSpc>
              <a:spcAft>
                <a:spcPts val="800"/>
              </a:spcAft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 проанализировало динамику средних цен на подержанные*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**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и на подержанные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 от лизинговых компаний. </a:t>
            </a:r>
          </a:p>
          <a:p>
            <a:pPr algn="just">
              <a:lnSpc>
                <a:spcPts val="1500"/>
              </a:lnSpc>
              <a:spcAft>
                <a:spcPts val="800"/>
              </a:spcAft>
            </a:pPr>
            <a:r>
              <a:rPr lang="en-US" sz="1100" dirty="0">
                <a:latin typeface="+mj-lt"/>
              </a:rPr>
              <a:t>C </a:t>
            </a:r>
            <a:r>
              <a:rPr lang="ru-RU" sz="1100" dirty="0">
                <a:latin typeface="+mj-lt"/>
              </a:rPr>
              <a:t>января 2025 по январь 2026 года, средние </a:t>
            </a:r>
            <a:r>
              <a:rPr lang="ru-RU" sz="1100" dirty="0">
                <a:latin typeface="+mj-lt"/>
                <a:hlinkClick r:id="rId4"/>
              </a:rPr>
              <a:t>цены на подержанные </a:t>
            </a:r>
            <a:r>
              <a:rPr lang="en-US" sz="1100" dirty="0">
                <a:latin typeface="+mj-lt"/>
                <a:hlinkClick r:id="rId4"/>
              </a:rPr>
              <a:t>LCV</a:t>
            </a:r>
            <a:r>
              <a:rPr lang="ru-RU" sz="1100" dirty="0">
                <a:latin typeface="+mj-lt"/>
                <a:hlinkClick r:id="rId4"/>
              </a:rPr>
              <a:t> </a:t>
            </a:r>
            <a:r>
              <a:rPr lang="ru-RU" sz="1100" dirty="0">
                <a:latin typeface="+mj-lt"/>
              </a:rPr>
              <a:t>колебались от 1,8 млн рублей до 2,2 млн рублей. В то же время лизинговые цены колебались от 2,0 млн рублей до 2,2 млн рублей. Своего минимума средние цены достигли в январе 2026 года, а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лизинговые цены – в декабре 2025 года. Дороже всего те и другие 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 продавались в феврале 2025 года.</a:t>
            </a:r>
          </a:p>
          <a:p>
            <a:pPr algn="just">
              <a:lnSpc>
                <a:spcPts val="1500"/>
              </a:lnSpc>
              <a:spcAft>
                <a:spcPts val="800"/>
              </a:spcAft>
            </a:pPr>
            <a:r>
              <a:rPr lang="ru-RU" sz="1100" dirty="0">
                <a:latin typeface="+mj-lt"/>
              </a:rPr>
              <a:t>За год, с января 2025 года по январь 2026 года, средние цены на подержанные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 сократились на 17,7%, а лизинговые цены – на 7,6%. За месяц, декабря 2025 года по январь текущего года, средние цены на подержанные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 снизились на 0,8%, лизинговые цены подросли на 0,5</a:t>
            </a:r>
            <a:r>
              <a:rPr lang="ru-RU" sz="1100">
                <a:latin typeface="+mj-lt"/>
              </a:rPr>
              <a:t>%.  </a:t>
            </a:r>
            <a:endParaRPr lang="ru-RU" sz="1100" dirty="0"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504945-DB70-4872-A177-0B1F8651383A}"/>
              </a:ext>
            </a:extLst>
          </p:cNvPr>
          <p:cNvSpPr txBox="1"/>
          <p:nvPr/>
        </p:nvSpPr>
        <p:spPr>
          <a:xfrm>
            <a:off x="741677" y="5908271"/>
            <a:ext cx="4499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>
                <a:latin typeface="+mj-lt"/>
              </a:rPr>
              <a:t>* Не </a:t>
            </a:r>
            <a:r>
              <a:rPr lang="ru-RU" sz="1000" i="1" dirty="0">
                <a:latin typeface="+mj-lt"/>
              </a:rPr>
              <a:t>старше </a:t>
            </a:r>
            <a:r>
              <a:rPr lang="ru-RU" sz="1000" i="1">
                <a:latin typeface="+mj-lt"/>
              </a:rPr>
              <a:t>20 лет</a:t>
            </a:r>
          </a:p>
          <a:p>
            <a:r>
              <a:rPr lang="ru-RU" sz="1000" i="1">
                <a:latin typeface="+mj-lt"/>
              </a:rPr>
              <a:t>**автомобили с полной массой до 6 т включительно, в т.ч. пикапы</a:t>
            </a:r>
            <a:endParaRPr lang="ru-RU" sz="1000" dirty="0">
              <a:latin typeface="+mj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1512966" y="4677674"/>
            <a:ext cx="843501" cy="742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#НАПИ_</a:t>
            </a:r>
            <a:r>
              <a:rPr lang="en-US" sz="900" dirty="0"/>
              <a:t>LCV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НАПИ_цены</a:t>
            </a:r>
            <a:endParaRPr lang="en-US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dirty="0"/>
              <a:t>MAX</a:t>
            </a:r>
            <a:endParaRPr lang="ru-RU" sz="9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213362" y="268661"/>
            <a:ext cx="66298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8% подешевели подержанные </a:t>
            </a:r>
            <a:r>
              <a:rPr lang="en-U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лизинговых компаний 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2083</TotalTime>
  <Words>183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219</cp:revision>
  <cp:lastPrinted>2025-02-06T07:32:51Z</cp:lastPrinted>
  <dcterms:created xsi:type="dcterms:W3CDTF">2022-08-09T13:01:09Z</dcterms:created>
  <dcterms:modified xsi:type="dcterms:W3CDTF">2026-02-25T07:53:36Z</dcterms:modified>
</cp:coreProperties>
</file>