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нна Кустикова" initials="АК" lastIdx="1" clrIdx="0">
    <p:extLst>
      <p:ext uri="{19B8F6BF-5375-455C-9EA6-DF929625EA0E}">
        <p15:presenceInfo xmlns:p15="http://schemas.microsoft.com/office/powerpoint/2012/main" userId="S-1-5-21-383357151-2991069858-1596914116-510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BD00"/>
    <a:srgbClr val="009E47"/>
    <a:srgbClr val="FF9900"/>
    <a:srgbClr val="FF7D7D"/>
    <a:srgbClr val="FF5050"/>
    <a:srgbClr val="336699"/>
    <a:srgbClr val="33CCCC"/>
    <a:srgbClr val="FF9966"/>
    <a:srgbClr val="660033"/>
    <a:srgbClr val="66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69" autoAdjust="0"/>
    <p:restoredTop sz="94660"/>
  </p:normalViewPr>
  <p:slideViewPr>
    <p:cSldViewPr snapToGrid="0">
      <p:cViewPr>
        <p:scale>
          <a:sx n="106" d="100"/>
          <a:sy n="106" d="100"/>
        </p:scale>
        <p:origin x="-54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999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0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739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116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925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071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479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969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86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650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278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A6203B-A3B0-4350-BF6E-6BDCF86AE970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895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leasingstat.ru/lizing-pricepov-i-polupricepov-2/" TargetMode="External"/><Relationship Id="rId2" Type="http://schemas.openxmlformats.org/officeDocument/2006/relationships/hyperlink" Target="https://napinfo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extBox 57"/>
          <p:cNvSpPr txBox="1"/>
          <p:nvPr/>
        </p:nvSpPr>
        <p:spPr>
          <a:xfrm>
            <a:off x="4594861" y="368796"/>
            <a:ext cx="72837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Более чем на треть сократился лизинг новых прицепов-полуприцепов</a:t>
            </a:r>
            <a:endParaRPr lang="ru-RU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BF2EC862-AABF-4AF2-A010-60D8156FB4B1}"/>
              </a:ext>
            </a:extLst>
          </p:cNvPr>
          <p:cNvSpPr txBox="1"/>
          <p:nvPr/>
        </p:nvSpPr>
        <p:spPr>
          <a:xfrm>
            <a:off x="1743341" y="843744"/>
            <a:ext cx="10066947" cy="2229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800"/>
              </a:lnSpc>
              <a:spcAft>
                <a:spcPts val="1200"/>
              </a:spcAft>
            </a:pPr>
            <a:r>
              <a:rPr lang="ru-RU" sz="1200" dirty="0">
                <a:latin typeface="+mj-lt"/>
              </a:rPr>
              <a:t>По данным маркетингового агентства </a:t>
            </a:r>
            <a:r>
              <a:rPr lang="ru-RU" sz="1200" dirty="0">
                <a:latin typeface="+mj-lt"/>
                <a:hlinkClick r:id="rId2"/>
              </a:rPr>
              <a:t>НАПИ</a:t>
            </a:r>
            <a:r>
              <a:rPr lang="ru-RU" sz="1200" dirty="0">
                <a:latin typeface="+mj-lt"/>
              </a:rPr>
              <a:t>, за январь-март 2026 года клиентами в лизинг было приобретено </a:t>
            </a:r>
            <a:r>
              <a:rPr lang="ru-RU" sz="1200" dirty="0">
                <a:solidFill>
                  <a:prstClr val="black"/>
                </a:solidFill>
                <a:latin typeface="+mj-lt"/>
              </a:rPr>
              <a:t>4,8 тыс. ед. новых и подержанных </a:t>
            </a:r>
            <a:r>
              <a:rPr lang="ru-RU" sz="1200" dirty="0">
                <a:latin typeface="+mj-lt"/>
              </a:rPr>
              <a:t>прицепов-полуприцепов, что на 11,5% меньше, чем годом ранее. В марте текущего года в лизинг было выдано 2,0 тыс. ед. прицепной техники, что на 3,3% выше, чем в марте 2025 </a:t>
            </a:r>
            <a:r>
              <a:rPr lang="ru-RU" sz="1200">
                <a:latin typeface="+mj-lt"/>
              </a:rPr>
              <a:t>года.</a:t>
            </a:r>
            <a:endParaRPr lang="ru-RU" sz="1200" dirty="0">
              <a:latin typeface="+mj-lt"/>
            </a:endParaRPr>
          </a:p>
          <a:p>
            <a:pPr algn="just">
              <a:lnSpc>
                <a:spcPts val="1800"/>
              </a:lnSpc>
              <a:spcAft>
                <a:spcPts val="1200"/>
              </a:spcAft>
            </a:pPr>
            <a:r>
              <a:rPr lang="ru-RU" sz="1200" dirty="0">
                <a:latin typeface="+mj-lt"/>
              </a:rPr>
              <a:t>Лизинг новой прицепной техники за 1 квартал 2026 года сократился на 34,2% и составил 2,1 тыс. ед. При этом выдача в лизинг подержанных прицепов-полуприцепов выросла на 21,7% до 2,7 тыс. ед</a:t>
            </a:r>
            <a:r>
              <a:rPr lang="ru-RU" sz="1200">
                <a:latin typeface="+mj-lt"/>
              </a:rPr>
              <a:t>. </a:t>
            </a:r>
            <a:endParaRPr lang="ru-RU" sz="1200" dirty="0">
              <a:latin typeface="+mj-lt"/>
            </a:endParaRPr>
          </a:p>
          <a:p>
            <a:pPr algn="just">
              <a:lnSpc>
                <a:spcPts val="1800"/>
              </a:lnSpc>
              <a:spcAft>
                <a:spcPts val="1200"/>
              </a:spcAft>
            </a:pPr>
            <a:r>
              <a:rPr lang="ru-RU" sz="1200" dirty="0">
                <a:latin typeface="+mj-lt"/>
              </a:rPr>
              <a:t>На долю </a:t>
            </a:r>
            <a:r>
              <a:rPr lang="ru-RU" sz="1200" dirty="0">
                <a:latin typeface="+mj-lt"/>
                <a:hlinkClick r:id="rId3"/>
              </a:rPr>
              <a:t>лизинга в продажах новых прицепов-полуприцепов </a:t>
            </a:r>
            <a:r>
              <a:rPr lang="ru-RU" sz="1200" dirty="0">
                <a:latin typeface="+mj-lt"/>
              </a:rPr>
              <a:t>в январе-марте текущего года пришлось 52,1%</a:t>
            </a:r>
            <a:r>
              <a:rPr lang="ru-RU" sz="1200" dirty="0">
                <a:solidFill>
                  <a:srgbClr val="000000"/>
                </a:solidFill>
                <a:latin typeface="+mj-lt"/>
              </a:rPr>
              <a:t>, по сравнению с прошлым годом доля выросла на 8,7 </a:t>
            </a:r>
            <a:r>
              <a:rPr lang="ru-RU" sz="1200" dirty="0" err="1">
                <a:solidFill>
                  <a:srgbClr val="000000"/>
                </a:solidFill>
                <a:latin typeface="+mj-lt"/>
              </a:rPr>
              <a:t>п.п</a:t>
            </a:r>
            <a:r>
              <a:rPr lang="ru-RU" sz="1200" dirty="0">
                <a:solidFill>
                  <a:srgbClr val="000000"/>
                </a:solidFill>
                <a:latin typeface="+mj-lt"/>
              </a:rPr>
              <a:t>. Рост доли связан с тем, что общий рынок новых прицепов сократился сильнее лизинга новой техники – на 45,2%. Д</a:t>
            </a:r>
            <a:r>
              <a:rPr lang="ru-RU" sz="1200" dirty="0">
                <a:latin typeface="+mj-lt"/>
              </a:rPr>
              <a:t>оля лизинга в продажах подержанной прицепной техники составила 17,9%, что больше прошлогоднего показателя на 3,6 </a:t>
            </a:r>
            <a:r>
              <a:rPr lang="ru-RU" sz="1200" dirty="0" err="1">
                <a:latin typeface="+mj-lt"/>
              </a:rPr>
              <a:t>п.п</a:t>
            </a:r>
            <a:r>
              <a:rPr lang="ru-RU" sz="1200" dirty="0">
                <a:latin typeface="+mj-lt"/>
              </a:rPr>
              <a:t>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-1551779" y="4370008"/>
            <a:ext cx="1303952" cy="7058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050" dirty="0"/>
              <a:t>#</a:t>
            </a:r>
            <a:r>
              <a:rPr lang="ru-RU" sz="1050" dirty="0" err="1"/>
              <a:t>НАПИ_прицепы_полуприцепы</a:t>
            </a:r>
            <a:endParaRPr lang="ru-RU" sz="105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050" dirty="0"/>
              <a:t>#</a:t>
            </a:r>
            <a:r>
              <a:rPr lang="ru-RU" sz="1050" dirty="0" err="1"/>
              <a:t>НАПИ_лизинг</a:t>
            </a:r>
            <a:endParaRPr lang="ru-RU" sz="105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FFF5757-02D0-409A-8313-BF90E1FAAEF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43341" y="3332767"/>
            <a:ext cx="9839325" cy="3486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20114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92CDDB2A-81EC-4831-AC78-5D0A7194E1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1577" y="857250"/>
            <a:ext cx="9010650" cy="6000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129583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</TotalTime>
  <Words>185</Words>
  <Application>Microsoft Office PowerPoint</Application>
  <PresentationFormat>Широкоэкранный</PresentationFormat>
  <Paragraphs>6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108</cp:revision>
  <dcterms:created xsi:type="dcterms:W3CDTF">2022-08-09T12:55:45Z</dcterms:created>
  <dcterms:modified xsi:type="dcterms:W3CDTF">2026-04-20T08:47:15Z</dcterms:modified>
</cp:coreProperties>
</file>