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Юлия Смирнова" initials="ЮС" lastIdx="1" clrIdx="0">
    <p:extLst>
      <p:ext uri="{19B8F6BF-5375-455C-9EA6-DF929625EA0E}">
        <p15:presenceInfo xmlns:p15="http://schemas.microsoft.com/office/powerpoint/2012/main" userId="S-1-5-21-383357151-2991069858-1596914116-510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14617"/>
    <a:srgbClr val="CC3300"/>
    <a:srgbClr val="D63300"/>
    <a:srgbClr val="FF531D"/>
    <a:srgbClr val="FF7347"/>
    <a:srgbClr val="EAF4E4"/>
    <a:srgbClr val="6DA945"/>
    <a:srgbClr val="6B6B6B"/>
    <a:srgbClr val="4B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86" autoAdjust="0"/>
    <p:restoredTop sz="94660"/>
  </p:normalViewPr>
  <p:slideViewPr>
    <p:cSldViewPr snapToGrid="0">
      <p:cViewPr>
        <p:scale>
          <a:sx n="100" d="100"/>
          <a:sy n="100" d="100"/>
        </p:scale>
        <p:origin x="122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tseny-na-avtomobili/tseny-na-poderzhannye-legkie-kommercheskie-avtomobili/" TargetMode="External"/><Relationship Id="rId2" Type="http://schemas.openxmlformats.org/officeDocument/2006/relationships/hyperlink" Target="http://www.napinfo.ru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napinfo.ru/services/tseny-na-avtomobili/tseny-na-poderzhannye-gruzovye-avtomobili/" TargetMode="External"/><Relationship Id="rId4" Type="http://schemas.openxmlformats.org/officeDocument/2006/relationships/hyperlink" Target="https://napinfo.ru/services/tseny-na-avtomobili/tseny-na-poderzhannye-pritsepy-i-polu-pritsepy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68C4DFF0-ECE3-4740-BCD5-22EC7D105B50}"/>
              </a:ext>
            </a:extLst>
          </p:cNvPr>
          <p:cNvSpPr/>
          <p:nvPr/>
        </p:nvSpPr>
        <p:spPr>
          <a:xfrm>
            <a:off x="4657724" y="6222837"/>
            <a:ext cx="4301792" cy="2308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 defTabSz="914400">
              <a:defRPr/>
            </a:pPr>
            <a:r>
              <a:rPr lang="ru-RU" altLang="ko-KR" sz="900" i="1" dirty="0">
                <a:solidFill>
                  <a:prstClr val="black"/>
                </a:solidFill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Источник: НАПИ (</a:t>
            </a: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Национальное Агентство Промышленной Информации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ko-KR" altLang="en-US" sz="900" dirty="0">
              <a:solidFill>
                <a:prstClr val="black"/>
              </a:solidFill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74BF4A5-4E25-40E7-AE1B-F099B9F3018D}"/>
              </a:ext>
            </a:extLst>
          </p:cNvPr>
          <p:cNvSpPr txBox="1"/>
          <p:nvPr/>
        </p:nvSpPr>
        <p:spPr>
          <a:xfrm>
            <a:off x="1438275" y="871812"/>
            <a:ext cx="7448550" cy="33698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300" dirty="0">
                <a:latin typeface="+mj-lt"/>
              </a:rPr>
              <a:t>Маркетинговое агентство </a:t>
            </a:r>
            <a:r>
              <a:rPr lang="ru-RU" sz="1300" dirty="0">
                <a:latin typeface="+mj-lt"/>
                <a:hlinkClick r:id="rId2"/>
              </a:rPr>
              <a:t>НАПИ</a:t>
            </a:r>
            <a:r>
              <a:rPr lang="ru-RU" sz="1300" dirty="0">
                <a:latin typeface="+mj-lt"/>
              </a:rPr>
              <a:t> проанализировало динамику средних цен на подержанную* коммерческую технику и на подержанную коммерческую технику от лизинговых компаний. 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300" dirty="0">
                <a:latin typeface="+mj-lt"/>
              </a:rPr>
              <a:t>За год, с марта 2025 года по март 2026 года, средние цены на </a:t>
            </a:r>
            <a:r>
              <a:rPr lang="ru-RU" sz="1300" dirty="0">
                <a:latin typeface="+mj-lt"/>
                <a:hlinkClick r:id="rId3"/>
              </a:rPr>
              <a:t>подержанные </a:t>
            </a:r>
            <a:r>
              <a:rPr lang="en-US" sz="1300" dirty="0">
                <a:latin typeface="+mj-lt"/>
                <a:hlinkClick r:id="rId3"/>
              </a:rPr>
              <a:t>LCV</a:t>
            </a:r>
            <a:r>
              <a:rPr lang="ru-RU" sz="1300" dirty="0">
                <a:latin typeface="+mj-lt"/>
              </a:rPr>
              <a:t>** сократились на 17,2%, а лизинговые цены – на 12,5%. Аналогично средние цены на грузовые*** автомобили снизились на 18,5%, лизинговые цены – на 15,8%. Стоимость </a:t>
            </a:r>
            <a:r>
              <a:rPr lang="ru-RU" sz="1300" dirty="0">
                <a:latin typeface="+mj-lt"/>
                <a:hlinkClick r:id="rId4"/>
              </a:rPr>
              <a:t>прицепной техники </a:t>
            </a:r>
            <a:r>
              <a:rPr lang="ru-RU" sz="1300" dirty="0">
                <a:latin typeface="+mj-lt"/>
              </a:rPr>
              <a:t>за год стала ниже на 25,5%, а стоимость прицепов от лизинговых компаний – на 15,7%.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300" dirty="0">
                <a:latin typeface="+mj-lt"/>
              </a:rPr>
              <a:t>За месяц, февраля по март текущего года, подросли средние цены на подержанные </a:t>
            </a:r>
            <a:r>
              <a:rPr lang="en-US" sz="1300" dirty="0">
                <a:latin typeface="+mj-lt"/>
              </a:rPr>
              <a:t>LCV</a:t>
            </a:r>
            <a:r>
              <a:rPr lang="ru-RU" sz="1300" dirty="0">
                <a:latin typeface="+mj-lt"/>
              </a:rPr>
              <a:t> (+0,9% до 1,80 млн руб.), сократились – на </a:t>
            </a:r>
            <a:r>
              <a:rPr lang="ru-RU" sz="1300" dirty="0">
                <a:latin typeface="+mj-lt"/>
                <a:hlinkClick r:id="rId5"/>
              </a:rPr>
              <a:t>грузовики</a:t>
            </a:r>
            <a:r>
              <a:rPr lang="ru-RU" sz="1300" dirty="0">
                <a:latin typeface="+mj-lt"/>
              </a:rPr>
              <a:t> (-1,1% до 3,77 млн руб.) и прицепы (-0,6% до 2,24 млн руб.). Выросли средние лизинговые цены на </a:t>
            </a:r>
            <a:r>
              <a:rPr lang="en-US" sz="1300" dirty="0">
                <a:latin typeface="+mj-lt"/>
              </a:rPr>
              <a:t>LCV </a:t>
            </a:r>
            <a:r>
              <a:rPr lang="ru-RU" sz="1300" dirty="0">
                <a:latin typeface="+mj-lt"/>
              </a:rPr>
              <a:t>(+0,8% до 1,92 млн руб.) и грузовые автомобили (+0,3% до 4,16 млн руб.), сократились на прицепы (-4,0% </a:t>
            </a:r>
            <a:r>
              <a:rPr lang="ru-RU" sz="1300">
                <a:latin typeface="+mj-lt"/>
              </a:rPr>
              <a:t>до 2,96 млн </a:t>
            </a:r>
            <a:r>
              <a:rPr lang="ru-RU" sz="1300" dirty="0">
                <a:latin typeface="+mj-lt"/>
              </a:rPr>
              <a:t>руб.).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0504945-DB70-4872-A177-0B1F8651383A}"/>
              </a:ext>
            </a:extLst>
          </p:cNvPr>
          <p:cNvSpPr txBox="1"/>
          <p:nvPr/>
        </p:nvSpPr>
        <p:spPr>
          <a:xfrm>
            <a:off x="971211" y="5015548"/>
            <a:ext cx="4499147" cy="991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000" i="1">
                <a:latin typeface="+mj-lt"/>
              </a:rPr>
              <a:t>_____________</a:t>
            </a:r>
            <a:br>
              <a:rPr lang="ru-RU" sz="1000" i="1">
                <a:latin typeface="+mj-lt"/>
              </a:rPr>
            </a:br>
            <a:r>
              <a:rPr lang="ru-RU" sz="1000" i="1">
                <a:latin typeface="+mj-lt"/>
              </a:rPr>
              <a:t>*</a:t>
            </a:r>
            <a:r>
              <a:rPr lang="ru-RU" sz="1000" i="1" dirty="0">
                <a:latin typeface="+mj-lt"/>
              </a:rPr>
              <a:t>не старше 20 лет</a:t>
            </a:r>
          </a:p>
          <a:p>
            <a:pPr>
              <a:lnSpc>
                <a:spcPct val="150000"/>
              </a:lnSpc>
            </a:pPr>
            <a:r>
              <a:rPr lang="ru-RU" sz="1000" i="1" dirty="0">
                <a:latin typeface="+mj-lt"/>
              </a:rPr>
              <a:t>**автомобили с полной массой до 6 т включительно, в </a:t>
            </a:r>
            <a:r>
              <a:rPr lang="ru-RU" sz="1000" i="1" dirty="0" err="1">
                <a:latin typeface="+mj-lt"/>
              </a:rPr>
              <a:t>т.ч</a:t>
            </a:r>
            <a:r>
              <a:rPr lang="ru-RU" sz="1000" i="1" dirty="0">
                <a:latin typeface="+mj-lt"/>
              </a:rPr>
              <a:t>. пикапы</a:t>
            </a:r>
          </a:p>
          <a:p>
            <a:pPr>
              <a:lnSpc>
                <a:spcPct val="150000"/>
              </a:lnSpc>
            </a:pPr>
            <a:r>
              <a:rPr lang="ru-RU" sz="1000" i="1" dirty="0">
                <a:latin typeface="+mj-lt"/>
              </a:rPr>
              <a:t>*** автомобили с полной массой свыше 6 т</a:t>
            </a:r>
            <a:endParaRPr lang="ru-RU" sz="1000" dirty="0">
              <a:latin typeface="+mj-lt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-1530784" y="1416405"/>
            <a:ext cx="843501" cy="4912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</a:t>
            </a:r>
            <a:r>
              <a:rPr lang="ru-RU" sz="900" dirty="0" err="1"/>
              <a:t>НАПИ_цены</a:t>
            </a:r>
            <a:endParaRPr lang="en-US" sz="9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900" dirty="0"/>
              <a:t>MAX</a:t>
            </a:r>
            <a:endParaRPr lang="ru-RU" sz="9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136823" y="333168"/>
            <a:ext cx="7835566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500" spc="-3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сколько подешевела подержанная коммерческая техника от лизинговых компаний </a:t>
            </a:r>
            <a:endParaRPr lang="ru-RU" sz="1500" spc="-3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628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24F158A-097E-4046-BF5E-49D5C72807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75" y="319087"/>
            <a:ext cx="7696200" cy="621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3536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2600</TotalTime>
  <Words>222</Words>
  <Application>Microsoft Office PowerPoint</Application>
  <PresentationFormat>Экран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254</cp:revision>
  <cp:lastPrinted>2025-02-06T07:32:51Z</cp:lastPrinted>
  <dcterms:created xsi:type="dcterms:W3CDTF">2022-08-09T13:01:09Z</dcterms:created>
  <dcterms:modified xsi:type="dcterms:W3CDTF">2026-04-07T08:03:46Z</dcterms:modified>
</cp:coreProperties>
</file>